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99"/>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AAA434D-F039-4D3E-AED9-54C33D244FC0}" type="datetimeFigureOut">
              <a:rPr lang="en-IN" smtClean="0"/>
              <a:t>13-06-2020</a:t>
            </a:fld>
            <a:endParaRPr lang="en-IN"/>
          </a:p>
        </p:txBody>
      </p:sp>
      <p:sp>
        <p:nvSpPr>
          <p:cNvPr id="5" name="Footer Placeholder 4"/>
          <p:cNvSpPr>
            <a:spLocks noGrp="1"/>
          </p:cNvSpPr>
          <p:nvPr>
            <p:ph type="ftr" sz="quarter" idx="11"/>
          </p:nvPr>
        </p:nvSpPr>
        <p:spPr>
          <a:xfrm>
            <a:off x="2416500" y="329307"/>
            <a:ext cx="4973915" cy="309201"/>
          </a:xfrm>
        </p:spPr>
        <p:txBody>
          <a:bodyPr/>
          <a:lstStyle/>
          <a:p>
            <a:endParaRPr lang="en-IN"/>
          </a:p>
        </p:txBody>
      </p:sp>
      <p:sp>
        <p:nvSpPr>
          <p:cNvPr id="6" name="Slide Number Placeholder 5"/>
          <p:cNvSpPr>
            <a:spLocks noGrp="1"/>
          </p:cNvSpPr>
          <p:nvPr>
            <p:ph type="sldNum" sz="quarter" idx="12"/>
          </p:nvPr>
        </p:nvSpPr>
        <p:spPr>
          <a:xfrm>
            <a:off x="1437664" y="798973"/>
            <a:ext cx="811019" cy="503578"/>
          </a:xfrm>
        </p:spPr>
        <p:txBody>
          <a:bodyPr/>
          <a:lstStyle/>
          <a:p>
            <a:fld id="{B32BDD76-A0D9-405E-8D96-9AE36346BCC9}" type="slidenum">
              <a:rPr lang="en-IN" smtClean="0"/>
              <a:t>‹#›</a:t>
            </a:fld>
            <a:endParaRPr lang="en-IN"/>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41595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AA434D-F039-4D3E-AED9-54C33D244FC0}" type="datetimeFigureOut">
              <a:rPr lang="en-IN" smtClean="0"/>
              <a:t>13-06-2020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32BDD76-A0D9-405E-8D96-9AE36346BCC9}" type="slidenum">
              <a:rPr lang="en-IN" smtClean="0"/>
              <a:t>‹#›</a:t>
            </a:fld>
            <a:endParaRPr lang="en-IN"/>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97848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AA434D-F039-4D3E-AED9-54C33D244FC0}" type="datetimeFigureOut">
              <a:rPr lang="en-IN" smtClean="0"/>
              <a:t>13-06-2020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32BDD76-A0D9-405E-8D96-9AE36346BCC9}" type="slidenum">
              <a:rPr lang="en-IN" smtClean="0"/>
              <a:t>‹#›</a:t>
            </a:fld>
            <a:endParaRPr lang="en-IN"/>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79376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AA434D-F039-4D3E-AED9-54C33D244FC0}" type="datetimeFigureOut">
              <a:rPr lang="en-IN" smtClean="0"/>
              <a:t>13-06-2020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32BDD76-A0D9-405E-8D96-9AE36346BCC9}" type="slidenum">
              <a:rPr lang="en-IN" smtClean="0"/>
              <a:t>‹#›</a:t>
            </a:fld>
            <a:endParaRPr lang="en-IN"/>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39099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AA434D-F039-4D3E-AED9-54C33D244FC0}" type="datetimeFigureOut">
              <a:rPr lang="en-IN" smtClean="0"/>
              <a:t>13-06-2020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32BDD76-A0D9-405E-8D96-9AE36346BCC9}" type="slidenum">
              <a:rPr lang="en-IN" smtClean="0"/>
              <a:t>‹#›</a:t>
            </a:fld>
            <a:endParaRPr lang="en-IN"/>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02027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AA434D-F039-4D3E-AED9-54C33D244FC0}" type="datetimeFigureOut">
              <a:rPr lang="en-IN" smtClean="0"/>
              <a:t>13-06-2020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32BDD76-A0D9-405E-8D96-9AE36346BCC9}" type="slidenum">
              <a:rPr lang="en-IN" smtClean="0"/>
              <a:t>‹#›</a:t>
            </a:fld>
            <a:endParaRPr lang="en-IN"/>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87272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AAA434D-F039-4D3E-AED9-54C33D244FC0}" type="datetimeFigureOut">
              <a:rPr lang="en-IN" smtClean="0"/>
              <a:t>13-06-2020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B32BDD76-A0D9-405E-8D96-9AE36346BCC9}" type="slidenum">
              <a:rPr lang="en-IN" smtClean="0"/>
              <a:t>‹#›</a:t>
            </a:fld>
            <a:endParaRPr lang="en-IN"/>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02112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AAA434D-F039-4D3E-AED9-54C33D244FC0}" type="datetimeFigureOut">
              <a:rPr lang="en-IN" smtClean="0"/>
              <a:t>13-06-2020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B32BDD76-A0D9-405E-8D96-9AE36346BCC9}" type="slidenum">
              <a:rPr lang="en-IN" smtClean="0"/>
              <a:t>‹#›</a:t>
            </a:fld>
            <a:endParaRPr lang="en-IN"/>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24422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434D-F039-4D3E-AED9-54C33D244FC0}" type="datetimeFigureOut">
              <a:rPr lang="en-IN" smtClean="0"/>
              <a:t>13-06-2020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B32BDD76-A0D9-405E-8D96-9AE36346BCC9}" type="slidenum">
              <a:rPr lang="en-IN" smtClean="0"/>
              <a:t>‹#›</a:t>
            </a:fld>
            <a:endParaRPr lang="en-IN"/>
          </a:p>
        </p:txBody>
      </p:sp>
    </p:spTree>
    <p:extLst>
      <p:ext uri="{BB962C8B-B14F-4D97-AF65-F5344CB8AC3E}">
        <p14:creationId xmlns:p14="http://schemas.microsoft.com/office/powerpoint/2010/main" val="2675103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AA434D-F039-4D3E-AED9-54C33D244FC0}" type="datetimeFigureOut">
              <a:rPr lang="en-IN" smtClean="0"/>
              <a:t>13-06-2020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32BDD76-A0D9-405E-8D96-9AE36346BCC9}" type="slidenum">
              <a:rPr lang="en-IN" smtClean="0"/>
              <a:t>‹#›</a:t>
            </a:fld>
            <a:endParaRPr lang="en-IN"/>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3280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CAAA434D-F039-4D3E-AED9-54C33D244FC0}" type="datetimeFigureOut">
              <a:rPr lang="en-IN" smtClean="0"/>
              <a:t>13-06-2020</a:t>
            </a:fld>
            <a:endParaRPr lang="en-IN"/>
          </a:p>
        </p:txBody>
      </p:sp>
      <p:sp>
        <p:nvSpPr>
          <p:cNvPr id="6" name="Footer Placeholder 5"/>
          <p:cNvSpPr>
            <a:spLocks noGrp="1"/>
          </p:cNvSpPr>
          <p:nvPr>
            <p:ph type="ftr" sz="quarter" idx="11"/>
          </p:nvPr>
        </p:nvSpPr>
        <p:spPr>
          <a:xfrm>
            <a:off x="1447382" y="318640"/>
            <a:ext cx="5541004" cy="320931"/>
          </a:xfrm>
        </p:spPr>
        <p:txBody>
          <a:bodyPr/>
          <a:lstStyle/>
          <a:p>
            <a:endParaRPr lang="en-IN"/>
          </a:p>
        </p:txBody>
      </p:sp>
      <p:sp>
        <p:nvSpPr>
          <p:cNvPr id="7" name="Slide Number Placeholder 6"/>
          <p:cNvSpPr>
            <a:spLocks noGrp="1"/>
          </p:cNvSpPr>
          <p:nvPr>
            <p:ph type="sldNum" sz="quarter" idx="12"/>
          </p:nvPr>
        </p:nvSpPr>
        <p:spPr/>
        <p:txBody>
          <a:bodyPr/>
          <a:lstStyle/>
          <a:p>
            <a:fld id="{B32BDD76-A0D9-405E-8D96-9AE36346BCC9}" type="slidenum">
              <a:rPr lang="en-IN" smtClean="0"/>
              <a:t>‹#›</a:t>
            </a:fld>
            <a:endParaRPr lang="en-IN"/>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4687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CAAA434D-F039-4D3E-AED9-54C33D244FC0}" type="datetimeFigureOut">
              <a:rPr lang="en-IN" smtClean="0"/>
              <a:t>13-06-2020</a:t>
            </a:fld>
            <a:endParaRPr lang="en-IN"/>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B32BDD76-A0D9-405E-8D96-9AE36346BCC9}" type="slidenum">
              <a:rPr lang="en-IN" smtClean="0"/>
              <a:t>‹#›</a:t>
            </a:fld>
            <a:endParaRPr lang="en-IN"/>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14092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C0F2A-2D5D-4399-B31D-E2125749DFC0}"/>
              </a:ext>
            </a:extLst>
          </p:cNvPr>
          <p:cNvSpPr>
            <a:spLocks noGrp="1"/>
          </p:cNvSpPr>
          <p:nvPr>
            <p:ph type="ctrTitle"/>
          </p:nvPr>
        </p:nvSpPr>
        <p:spPr/>
        <p:txBody>
          <a:bodyPr/>
          <a:lstStyle/>
          <a:p>
            <a:pPr algn="ctr"/>
            <a:r>
              <a:rPr lang="en-IN" dirty="0"/>
              <a:t>Place of supply</a:t>
            </a:r>
          </a:p>
        </p:txBody>
      </p:sp>
      <p:sp>
        <p:nvSpPr>
          <p:cNvPr id="4" name="TextBox 3">
            <a:extLst>
              <a:ext uri="{FF2B5EF4-FFF2-40B4-BE49-F238E27FC236}">
                <a16:creationId xmlns:a16="http://schemas.microsoft.com/office/drawing/2014/main" id="{9246A3BF-B52D-4E7A-A8BC-BFB4B018E518}"/>
              </a:ext>
            </a:extLst>
          </p:cNvPr>
          <p:cNvSpPr txBox="1"/>
          <p:nvPr/>
        </p:nvSpPr>
        <p:spPr>
          <a:xfrm>
            <a:off x="3573194" y="3798277"/>
            <a:ext cx="6372664" cy="477054"/>
          </a:xfrm>
          <a:prstGeom prst="rect">
            <a:avLst/>
          </a:prstGeom>
          <a:noFill/>
        </p:spPr>
        <p:txBody>
          <a:bodyPr wrap="square" rtlCol="0">
            <a:spAutoFit/>
          </a:bodyPr>
          <a:lstStyle/>
          <a:p>
            <a:pPr algn="ctr"/>
            <a:r>
              <a:rPr lang="en-IN" sz="2500" b="1" dirty="0"/>
              <a:t>CA VARSHA LUND</a:t>
            </a:r>
          </a:p>
        </p:txBody>
      </p:sp>
    </p:spTree>
    <p:extLst>
      <p:ext uri="{BB962C8B-B14F-4D97-AF65-F5344CB8AC3E}">
        <p14:creationId xmlns:p14="http://schemas.microsoft.com/office/powerpoint/2010/main" val="16342265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A6E525B-243A-471D-93E5-8324376CBD44}"/>
              </a:ext>
            </a:extLst>
          </p:cNvPr>
          <p:cNvSpPr>
            <a:spLocks noGrp="1"/>
          </p:cNvSpPr>
          <p:nvPr>
            <p:ph type="title"/>
          </p:nvPr>
        </p:nvSpPr>
        <p:spPr>
          <a:xfrm>
            <a:off x="1451579" y="576776"/>
            <a:ext cx="9603275" cy="1009692"/>
          </a:xfrm>
        </p:spPr>
        <p:txBody>
          <a:bodyPr>
            <a:normAutofit fontScale="90000"/>
          </a:bodyPr>
          <a:lstStyle/>
          <a:p>
            <a:pPr algn="ctr"/>
            <a:r>
              <a:rPr lang="en-IN" dirty="0"/>
              <a:t>GOODS delivered by supplier to recipient </a:t>
            </a:r>
            <a:r>
              <a:rPr lang="en-IN" dirty="0">
                <a:solidFill>
                  <a:srgbClr val="FF0000"/>
                </a:solidFill>
              </a:rPr>
              <a:t>on direction of a third person</a:t>
            </a:r>
            <a:r>
              <a:rPr lang="en-IN" dirty="0"/>
              <a:t> </a:t>
            </a:r>
            <a:br>
              <a:rPr lang="en-IN" dirty="0"/>
            </a:br>
            <a:r>
              <a:rPr lang="en-IN" dirty="0">
                <a:solidFill>
                  <a:srgbClr val="FF0000"/>
                </a:solidFill>
              </a:rPr>
              <a:t>(bill to – ship to- model)</a:t>
            </a:r>
          </a:p>
        </p:txBody>
      </p:sp>
      <p:sp>
        <p:nvSpPr>
          <p:cNvPr id="5" name="Content Placeholder 4">
            <a:extLst>
              <a:ext uri="{FF2B5EF4-FFF2-40B4-BE49-F238E27FC236}">
                <a16:creationId xmlns:a16="http://schemas.microsoft.com/office/drawing/2014/main" id="{76D6CC05-6CA4-45ED-A038-798DFF14A2AF}"/>
              </a:ext>
            </a:extLst>
          </p:cNvPr>
          <p:cNvSpPr>
            <a:spLocks noGrp="1"/>
          </p:cNvSpPr>
          <p:nvPr>
            <p:ph idx="1"/>
          </p:nvPr>
        </p:nvSpPr>
        <p:spPr>
          <a:xfrm>
            <a:off x="1437511" y="2015732"/>
            <a:ext cx="9603275" cy="3450613"/>
          </a:xfrm>
        </p:spPr>
        <p:txBody>
          <a:bodyPr>
            <a:normAutofit/>
          </a:bodyPr>
          <a:lstStyle/>
          <a:p>
            <a:r>
              <a:rPr lang="en-IN" dirty="0"/>
              <a:t>Example</a:t>
            </a:r>
          </a:p>
          <a:p>
            <a:pPr marL="0" indent="0" algn="just">
              <a:buNone/>
            </a:pPr>
            <a:r>
              <a:rPr lang="en-IN" dirty="0"/>
              <a:t>Mr. M of Mumbai enters into an agreement to sell goods to Mr. B of Uttar Pradesh. Mr. B requests Mr. M to deliver the goods to Mr. G of Gujarat . What is the place of supply?</a:t>
            </a:r>
            <a:endParaRPr lang="en-IN" i="1" u="sng" dirty="0">
              <a:solidFill>
                <a:srgbClr val="FF0000"/>
              </a:solidFill>
            </a:endParaRPr>
          </a:p>
        </p:txBody>
      </p:sp>
      <p:sp>
        <p:nvSpPr>
          <p:cNvPr id="6" name="Thought Bubble: Cloud 5">
            <a:extLst>
              <a:ext uri="{FF2B5EF4-FFF2-40B4-BE49-F238E27FC236}">
                <a16:creationId xmlns:a16="http://schemas.microsoft.com/office/drawing/2014/main" id="{289D8B3F-FBD3-4C83-9AC5-E3E031479228}"/>
              </a:ext>
            </a:extLst>
          </p:cNvPr>
          <p:cNvSpPr/>
          <p:nvPr/>
        </p:nvSpPr>
        <p:spPr>
          <a:xfrm>
            <a:off x="5663280" y="3741038"/>
            <a:ext cx="2152357" cy="1009692"/>
          </a:xfrm>
          <a:prstGeom prst="cloudCallou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IN" dirty="0"/>
              <a:t>Supply of goods or Service?</a:t>
            </a:r>
          </a:p>
        </p:txBody>
      </p:sp>
      <p:sp>
        <p:nvSpPr>
          <p:cNvPr id="7" name="Thought Bubble: Cloud 6">
            <a:extLst>
              <a:ext uri="{FF2B5EF4-FFF2-40B4-BE49-F238E27FC236}">
                <a16:creationId xmlns:a16="http://schemas.microsoft.com/office/drawing/2014/main" id="{AD87F6E2-001B-40DA-A129-1F120C9F89C4}"/>
              </a:ext>
            </a:extLst>
          </p:cNvPr>
          <p:cNvSpPr/>
          <p:nvPr/>
        </p:nvSpPr>
        <p:spPr>
          <a:xfrm>
            <a:off x="7539004" y="2400959"/>
            <a:ext cx="2145585" cy="1161631"/>
          </a:xfrm>
          <a:prstGeom prst="cloudCallou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IN" dirty="0"/>
              <a:t>Goods</a:t>
            </a:r>
          </a:p>
        </p:txBody>
      </p:sp>
      <p:sp>
        <p:nvSpPr>
          <p:cNvPr id="8" name="Thought Bubble: Cloud 7">
            <a:extLst>
              <a:ext uri="{FF2B5EF4-FFF2-40B4-BE49-F238E27FC236}">
                <a16:creationId xmlns:a16="http://schemas.microsoft.com/office/drawing/2014/main" id="{299D4287-6485-445E-9613-7C7BB38BBAAE}"/>
              </a:ext>
            </a:extLst>
          </p:cNvPr>
          <p:cNvSpPr/>
          <p:nvPr/>
        </p:nvSpPr>
        <p:spPr>
          <a:xfrm>
            <a:off x="8302324" y="3892904"/>
            <a:ext cx="2152357" cy="1009692"/>
          </a:xfrm>
          <a:prstGeom prst="cloudCallou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IN" dirty="0"/>
              <a:t>Which situation?</a:t>
            </a:r>
          </a:p>
        </p:txBody>
      </p:sp>
      <p:sp>
        <p:nvSpPr>
          <p:cNvPr id="9" name="Thought Bubble: Cloud 8">
            <a:extLst>
              <a:ext uri="{FF2B5EF4-FFF2-40B4-BE49-F238E27FC236}">
                <a16:creationId xmlns:a16="http://schemas.microsoft.com/office/drawing/2014/main" id="{508FA767-5B85-46B7-8104-E5B3AEF49C09}"/>
              </a:ext>
            </a:extLst>
          </p:cNvPr>
          <p:cNvSpPr/>
          <p:nvPr/>
        </p:nvSpPr>
        <p:spPr>
          <a:xfrm>
            <a:off x="9864535" y="2706601"/>
            <a:ext cx="2327465" cy="1598113"/>
          </a:xfrm>
          <a:prstGeom prst="cloudCallou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IN" dirty="0"/>
              <a:t>Goods are delivered on the direction of third person</a:t>
            </a:r>
          </a:p>
        </p:txBody>
      </p:sp>
      <p:sp>
        <p:nvSpPr>
          <p:cNvPr id="10" name="TextBox 3"/>
          <p:cNvSpPr txBox="1"/>
          <p:nvPr/>
        </p:nvSpPr>
        <p:spPr>
          <a:xfrm>
            <a:off x="0" y="5679366"/>
            <a:ext cx="3273286" cy="33855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600" dirty="0">
                <a:solidFill>
                  <a:schemeClr val="accent1">
                    <a:lumMod val="75000"/>
                  </a:schemeClr>
                </a:solidFill>
              </a:rPr>
              <a:t>CA Varsha Lund</a:t>
            </a:r>
          </a:p>
        </p:txBody>
      </p:sp>
    </p:spTree>
    <p:extLst>
      <p:ext uri="{BB962C8B-B14F-4D97-AF65-F5344CB8AC3E}">
        <p14:creationId xmlns:p14="http://schemas.microsoft.com/office/powerpoint/2010/main" val="4221795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P spid="7" grpId="0" animBg="1"/>
      <p:bldP spid="8" grpId="0" animBg="1"/>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D5E00E3-2D9C-46FA-AFC0-0CEDEBB3F2AA}"/>
              </a:ext>
            </a:extLst>
          </p:cNvPr>
          <p:cNvSpPr/>
          <p:nvPr/>
        </p:nvSpPr>
        <p:spPr>
          <a:xfrm>
            <a:off x="2258354" y="2221196"/>
            <a:ext cx="1716258" cy="96363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IN" dirty="0" err="1">
                <a:solidFill>
                  <a:srgbClr val="FF0000"/>
                </a:solidFill>
              </a:rPr>
              <a:t>Mr.M</a:t>
            </a:r>
            <a:endParaRPr lang="en-IN" dirty="0">
              <a:solidFill>
                <a:srgbClr val="FF0000"/>
              </a:solidFill>
            </a:endParaRPr>
          </a:p>
          <a:p>
            <a:pPr algn="ctr"/>
            <a:r>
              <a:rPr lang="en-IN" dirty="0">
                <a:solidFill>
                  <a:srgbClr val="FF0000"/>
                </a:solidFill>
              </a:rPr>
              <a:t>(Mumbai)</a:t>
            </a:r>
          </a:p>
          <a:p>
            <a:pPr algn="ctr"/>
            <a:r>
              <a:rPr lang="en-IN" dirty="0"/>
              <a:t>Supplier</a:t>
            </a:r>
          </a:p>
        </p:txBody>
      </p:sp>
      <p:sp>
        <p:nvSpPr>
          <p:cNvPr id="3" name="Rectangle 2">
            <a:extLst>
              <a:ext uri="{FF2B5EF4-FFF2-40B4-BE49-F238E27FC236}">
                <a16:creationId xmlns:a16="http://schemas.microsoft.com/office/drawing/2014/main" id="{5D6D2EBC-EE01-425E-8C70-850BC99604B0}"/>
              </a:ext>
            </a:extLst>
          </p:cNvPr>
          <p:cNvSpPr/>
          <p:nvPr/>
        </p:nvSpPr>
        <p:spPr>
          <a:xfrm>
            <a:off x="6353908" y="3429000"/>
            <a:ext cx="2325858" cy="12485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IN" dirty="0">
                <a:solidFill>
                  <a:srgbClr val="FF0000"/>
                </a:solidFill>
              </a:rPr>
              <a:t>Mr. G</a:t>
            </a:r>
          </a:p>
          <a:p>
            <a:pPr algn="ctr"/>
            <a:r>
              <a:rPr lang="en-IN" dirty="0">
                <a:solidFill>
                  <a:srgbClr val="FF0000"/>
                </a:solidFill>
              </a:rPr>
              <a:t>(Gujarat)</a:t>
            </a:r>
          </a:p>
          <a:p>
            <a:pPr algn="ctr"/>
            <a:r>
              <a:rPr lang="en-IN" dirty="0"/>
              <a:t>Goods are delivered</a:t>
            </a:r>
          </a:p>
        </p:txBody>
      </p:sp>
      <p:sp>
        <p:nvSpPr>
          <p:cNvPr id="4" name="Rectangle 3">
            <a:extLst>
              <a:ext uri="{FF2B5EF4-FFF2-40B4-BE49-F238E27FC236}">
                <a16:creationId xmlns:a16="http://schemas.microsoft.com/office/drawing/2014/main" id="{EEA9F607-B225-4A97-AE5D-740715A6322C}"/>
              </a:ext>
            </a:extLst>
          </p:cNvPr>
          <p:cNvSpPr/>
          <p:nvPr/>
        </p:nvSpPr>
        <p:spPr>
          <a:xfrm>
            <a:off x="6353908" y="206978"/>
            <a:ext cx="2325858" cy="134281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IN" dirty="0">
                <a:solidFill>
                  <a:srgbClr val="FF0000"/>
                </a:solidFill>
              </a:rPr>
              <a:t>Mr. B</a:t>
            </a:r>
          </a:p>
          <a:p>
            <a:pPr algn="ctr"/>
            <a:r>
              <a:rPr lang="en-IN" dirty="0">
                <a:solidFill>
                  <a:srgbClr val="FF0000"/>
                </a:solidFill>
              </a:rPr>
              <a:t>(Uttar Pradesh)</a:t>
            </a:r>
          </a:p>
          <a:p>
            <a:pPr algn="ctr"/>
            <a:r>
              <a:rPr lang="en-IN" dirty="0"/>
              <a:t>Recipient</a:t>
            </a:r>
          </a:p>
          <a:p>
            <a:pPr algn="ctr"/>
            <a:r>
              <a:rPr lang="en-IN" dirty="0"/>
              <a:t>(Third Person) </a:t>
            </a:r>
          </a:p>
          <a:p>
            <a:pPr algn="ctr"/>
            <a:endParaRPr lang="en-IN" dirty="0"/>
          </a:p>
        </p:txBody>
      </p:sp>
      <p:sp>
        <p:nvSpPr>
          <p:cNvPr id="7" name="Arrow: Down 6">
            <a:extLst>
              <a:ext uri="{FF2B5EF4-FFF2-40B4-BE49-F238E27FC236}">
                <a16:creationId xmlns:a16="http://schemas.microsoft.com/office/drawing/2014/main" id="{94A51779-44AF-45F9-B862-2A5E999E6A56}"/>
              </a:ext>
            </a:extLst>
          </p:cNvPr>
          <p:cNvSpPr/>
          <p:nvPr/>
        </p:nvSpPr>
        <p:spPr>
          <a:xfrm rot="14879625">
            <a:off x="4663275" y="680385"/>
            <a:ext cx="745587" cy="1738810"/>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IN" dirty="0"/>
          </a:p>
        </p:txBody>
      </p:sp>
      <p:sp>
        <p:nvSpPr>
          <p:cNvPr id="9" name="Arrow: Down 8">
            <a:extLst>
              <a:ext uri="{FF2B5EF4-FFF2-40B4-BE49-F238E27FC236}">
                <a16:creationId xmlns:a16="http://schemas.microsoft.com/office/drawing/2014/main" id="{02DA5AE1-5B78-4558-A045-9461475C1235}"/>
              </a:ext>
            </a:extLst>
          </p:cNvPr>
          <p:cNvSpPr/>
          <p:nvPr/>
        </p:nvSpPr>
        <p:spPr>
          <a:xfrm rot="18280605">
            <a:off x="4715687" y="2942646"/>
            <a:ext cx="745587" cy="1738810"/>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IN" dirty="0"/>
          </a:p>
        </p:txBody>
      </p:sp>
      <p:sp>
        <p:nvSpPr>
          <p:cNvPr id="10" name="Rectangle: Rounded Corners 9">
            <a:extLst>
              <a:ext uri="{FF2B5EF4-FFF2-40B4-BE49-F238E27FC236}">
                <a16:creationId xmlns:a16="http://schemas.microsoft.com/office/drawing/2014/main" id="{0A80F202-8AFC-47B3-A053-1D4E6D799527}"/>
              </a:ext>
            </a:extLst>
          </p:cNvPr>
          <p:cNvSpPr/>
          <p:nvPr/>
        </p:nvSpPr>
        <p:spPr>
          <a:xfrm>
            <a:off x="3376246" y="586154"/>
            <a:ext cx="1350499" cy="694006"/>
          </a:xfrm>
          <a:prstGeom prst="roundRect">
            <a:avLst/>
          </a:prstGeom>
          <a:solidFill>
            <a:srgbClr val="FFCC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rgbClr val="FF0000"/>
                </a:solidFill>
              </a:rPr>
              <a:t>Bill To</a:t>
            </a:r>
          </a:p>
        </p:txBody>
      </p:sp>
      <p:sp>
        <p:nvSpPr>
          <p:cNvPr id="11" name="Rectangle: Rounded Corners 10">
            <a:extLst>
              <a:ext uri="{FF2B5EF4-FFF2-40B4-BE49-F238E27FC236}">
                <a16:creationId xmlns:a16="http://schemas.microsoft.com/office/drawing/2014/main" id="{67CE367C-2972-4FA8-874C-30D24E8F4CCA}"/>
              </a:ext>
            </a:extLst>
          </p:cNvPr>
          <p:cNvSpPr/>
          <p:nvPr/>
        </p:nvSpPr>
        <p:spPr>
          <a:xfrm>
            <a:off x="3299362" y="3956867"/>
            <a:ext cx="1350499" cy="694006"/>
          </a:xfrm>
          <a:prstGeom prst="roundRect">
            <a:avLst/>
          </a:prstGeom>
          <a:solidFill>
            <a:srgbClr val="FFCC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rgbClr val="FF0000"/>
                </a:solidFill>
              </a:rPr>
              <a:t>Ship To</a:t>
            </a:r>
          </a:p>
        </p:txBody>
      </p:sp>
      <p:sp>
        <p:nvSpPr>
          <p:cNvPr id="5" name="TextBox 4">
            <a:extLst>
              <a:ext uri="{FF2B5EF4-FFF2-40B4-BE49-F238E27FC236}">
                <a16:creationId xmlns:a16="http://schemas.microsoft.com/office/drawing/2014/main" id="{F81F1AE0-D82C-4E58-8344-21A615C256D3}"/>
              </a:ext>
            </a:extLst>
          </p:cNvPr>
          <p:cNvSpPr txBox="1"/>
          <p:nvPr/>
        </p:nvSpPr>
        <p:spPr>
          <a:xfrm>
            <a:off x="168812" y="206978"/>
            <a:ext cx="2672862" cy="369332"/>
          </a:xfrm>
          <a:prstGeom prst="rect">
            <a:avLst/>
          </a:prstGeom>
          <a:noFill/>
        </p:spPr>
        <p:txBody>
          <a:bodyPr wrap="square" rtlCol="0">
            <a:spAutoFit/>
          </a:bodyPr>
          <a:lstStyle/>
          <a:p>
            <a:r>
              <a:rPr lang="en-IN" dirty="0"/>
              <a:t>Analysis</a:t>
            </a:r>
          </a:p>
        </p:txBody>
      </p:sp>
      <p:sp>
        <p:nvSpPr>
          <p:cNvPr id="12" name="TextBox 3"/>
          <p:cNvSpPr txBox="1"/>
          <p:nvPr/>
        </p:nvSpPr>
        <p:spPr>
          <a:xfrm>
            <a:off x="0" y="5679366"/>
            <a:ext cx="3273286" cy="33855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600" dirty="0">
                <a:solidFill>
                  <a:schemeClr val="accent1">
                    <a:lumMod val="75000"/>
                  </a:schemeClr>
                </a:solidFill>
              </a:rPr>
              <a:t>CA Varsha Lund</a:t>
            </a:r>
          </a:p>
        </p:txBody>
      </p:sp>
    </p:spTree>
    <p:extLst>
      <p:ext uri="{BB962C8B-B14F-4D97-AF65-F5344CB8AC3E}">
        <p14:creationId xmlns:p14="http://schemas.microsoft.com/office/powerpoint/2010/main" val="3804071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ppt_x"/>
                                          </p:val>
                                        </p:tav>
                                        <p:tav tm="100000">
                                          <p:val>
                                            <p:strVal val="#ppt_x"/>
                                          </p:val>
                                        </p:tav>
                                      </p:tavLst>
                                    </p:anim>
                                    <p:anim calcmode="lin" valueType="num">
                                      <p:cBhvr additive="base">
                                        <p:cTn id="1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ppt_x"/>
                                          </p:val>
                                        </p:tav>
                                        <p:tav tm="100000">
                                          <p:val>
                                            <p:strVal val="#ppt_x"/>
                                          </p:val>
                                        </p:tav>
                                      </p:tavLst>
                                    </p:anim>
                                    <p:anim calcmode="lin" valueType="num">
                                      <p:cBhvr additive="base">
                                        <p:cTn id="22" dur="500" fill="hold"/>
                                        <p:tgtEl>
                                          <p:spTgt spid="7"/>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1000"/>
                                        <p:tgtEl>
                                          <p:spTgt spid="10"/>
                                        </p:tgtEl>
                                      </p:cBhvr>
                                    </p:animEffect>
                                    <p:anim calcmode="lin" valueType="num">
                                      <p:cBhvr>
                                        <p:cTn id="32" dur="1000" fill="hold"/>
                                        <p:tgtEl>
                                          <p:spTgt spid="10"/>
                                        </p:tgtEl>
                                        <p:attrNameLst>
                                          <p:attrName>ppt_x</p:attrName>
                                        </p:attrNameLst>
                                      </p:cBhvr>
                                      <p:tavLst>
                                        <p:tav tm="0">
                                          <p:val>
                                            <p:strVal val="#ppt_x"/>
                                          </p:val>
                                        </p:tav>
                                        <p:tav tm="100000">
                                          <p:val>
                                            <p:strVal val="#ppt_x"/>
                                          </p:val>
                                        </p:tav>
                                      </p:tavLst>
                                    </p:anim>
                                    <p:anim calcmode="lin" valueType="num">
                                      <p:cBhvr>
                                        <p:cTn id="33" dur="1000" fill="hold"/>
                                        <p:tgtEl>
                                          <p:spTgt spid="10"/>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fade">
                                      <p:cBhvr>
                                        <p:cTn id="36" dur="1000"/>
                                        <p:tgtEl>
                                          <p:spTgt spid="11"/>
                                        </p:tgtEl>
                                      </p:cBhvr>
                                    </p:animEffect>
                                    <p:anim calcmode="lin" valueType="num">
                                      <p:cBhvr>
                                        <p:cTn id="37" dur="1000" fill="hold"/>
                                        <p:tgtEl>
                                          <p:spTgt spid="11"/>
                                        </p:tgtEl>
                                        <p:attrNameLst>
                                          <p:attrName>ppt_x</p:attrName>
                                        </p:attrNameLst>
                                      </p:cBhvr>
                                      <p:tavLst>
                                        <p:tav tm="0">
                                          <p:val>
                                            <p:strVal val="#ppt_x"/>
                                          </p:val>
                                        </p:tav>
                                        <p:tav tm="100000">
                                          <p:val>
                                            <p:strVal val="#ppt_x"/>
                                          </p:val>
                                        </p:tav>
                                      </p:tavLst>
                                    </p:anim>
                                    <p:anim calcmode="lin" valueType="num">
                                      <p:cBhvr>
                                        <p:cTn id="38"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7" grpId="0" animBg="1"/>
      <p:bldP spid="9" grpId="0" animBg="1"/>
      <p:bldP spid="10" grpId="0" animBg="1"/>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A6E525B-243A-471D-93E5-8324376CBD44}"/>
              </a:ext>
            </a:extLst>
          </p:cNvPr>
          <p:cNvSpPr>
            <a:spLocks noGrp="1"/>
          </p:cNvSpPr>
          <p:nvPr>
            <p:ph type="title"/>
          </p:nvPr>
        </p:nvSpPr>
        <p:spPr>
          <a:xfrm>
            <a:off x="1451579" y="576776"/>
            <a:ext cx="9603275" cy="1009692"/>
          </a:xfrm>
        </p:spPr>
        <p:txBody>
          <a:bodyPr>
            <a:normAutofit fontScale="90000"/>
          </a:bodyPr>
          <a:lstStyle/>
          <a:p>
            <a:pPr algn="ctr"/>
            <a:r>
              <a:rPr lang="en-IN" dirty="0"/>
              <a:t>GOODS delivered by supplier to recipient </a:t>
            </a:r>
            <a:r>
              <a:rPr lang="en-IN" dirty="0">
                <a:solidFill>
                  <a:srgbClr val="FF0000"/>
                </a:solidFill>
              </a:rPr>
              <a:t>on direction of a third person</a:t>
            </a:r>
            <a:r>
              <a:rPr lang="en-IN" dirty="0"/>
              <a:t> </a:t>
            </a:r>
            <a:br>
              <a:rPr lang="en-IN" dirty="0"/>
            </a:br>
            <a:r>
              <a:rPr lang="en-IN" dirty="0">
                <a:solidFill>
                  <a:srgbClr val="FF0000"/>
                </a:solidFill>
              </a:rPr>
              <a:t>(bill to – ship to- model)</a:t>
            </a:r>
          </a:p>
        </p:txBody>
      </p:sp>
      <p:sp>
        <p:nvSpPr>
          <p:cNvPr id="5" name="Content Placeholder 4">
            <a:extLst>
              <a:ext uri="{FF2B5EF4-FFF2-40B4-BE49-F238E27FC236}">
                <a16:creationId xmlns:a16="http://schemas.microsoft.com/office/drawing/2014/main" id="{76D6CC05-6CA4-45ED-A038-798DFF14A2AF}"/>
              </a:ext>
            </a:extLst>
          </p:cNvPr>
          <p:cNvSpPr>
            <a:spLocks noGrp="1"/>
          </p:cNvSpPr>
          <p:nvPr>
            <p:ph idx="1"/>
          </p:nvPr>
        </p:nvSpPr>
        <p:spPr>
          <a:xfrm>
            <a:off x="1437511" y="2015732"/>
            <a:ext cx="9603275" cy="3450613"/>
          </a:xfrm>
        </p:spPr>
        <p:txBody>
          <a:bodyPr>
            <a:normAutofit/>
          </a:bodyPr>
          <a:lstStyle/>
          <a:p>
            <a:r>
              <a:rPr lang="en-IN" dirty="0"/>
              <a:t>Example</a:t>
            </a:r>
          </a:p>
          <a:p>
            <a:pPr marL="0" indent="0" algn="just">
              <a:buNone/>
            </a:pPr>
            <a:r>
              <a:rPr lang="en-IN" dirty="0"/>
              <a:t>Mr. M of Mumbai enters into an agreement to sell goods to Mr. B of Uttar Pradesh. Mr. B requests Mr. M to deliver the goods to Mr. G of Gujarat . What is the place of supply?</a:t>
            </a:r>
          </a:p>
          <a:p>
            <a:pPr marL="0" indent="0" algn="just">
              <a:buNone/>
            </a:pPr>
            <a:endParaRPr lang="en-IN" i="1" u="sng" dirty="0">
              <a:solidFill>
                <a:srgbClr val="FF0000"/>
              </a:solidFill>
            </a:endParaRPr>
          </a:p>
          <a:p>
            <a:pPr marL="0" indent="0" algn="just">
              <a:buNone/>
            </a:pPr>
            <a:r>
              <a:rPr lang="en-IN" i="1" u="sng" dirty="0">
                <a:solidFill>
                  <a:srgbClr val="FF0000"/>
                </a:solidFill>
              </a:rPr>
              <a:t>Ans :Place of supply for transaction between Mr. M and Mr. B- Uttar Pradesh (Location of the third person on whose direction the goods were supplied.</a:t>
            </a:r>
          </a:p>
        </p:txBody>
      </p:sp>
      <p:sp>
        <p:nvSpPr>
          <p:cNvPr id="6" name="TextBox 3"/>
          <p:cNvSpPr txBox="1"/>
          <p:nvPr/>
        </p:nvSpPr>
        <p:spPr>
          <a:xfrm>
            <a:off x="0" y="5679366"/>
            <a:ext cx="3273286" cy="33855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600" dirty="0">
                <a:solidFill>
                  <a:schemeClr val="accent1">
                    <a:lumMod val="75000"/>
                  </a:schemeClr>
                </a:solidFill>
              </a:rPr>
              <a:t>CA Varsha Lund</a:t>
            </a:r>
          </a:p>
        </p:txBody>
      </p:sp>
    </p:spTree>
    <p:extLst>
      <p:ext uri="{BB962C8B-B14F-4D97-AF65-F5344CB8AC3E}">
        <p14:creationId xmlns:p14="http://schemas.microsoft.com/office/powerpoint/2010/main" val="500111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A6E525B-243A-471D-93E5-8324376CBD44}"/>
              </a:ext>
            </a:extLst>
          </p:cNvPr>
          <p:cNvSpPr>
            <a:spLocks noGrp="1"/>
          </p:cNvSpPr>
          <p:nvPr>
            <p:ph type="title"/>
          </p:nvPr>
        </p:nvSpPr>
        <p:spPr>
          <a:xfrm>
            <a:off x="1451579" y="576776"/>
            <a:ext cx="9603275" cy="1009692"/>
          </a:xfrm>
        </p:spPr>
        <p:txBody>
          <a:bodyPr>
            <a:normAutofit fontScale="90000"/>
          </a:bodyPr>
          <a:lstStyle/>
          <a:p>
            <a:pPr algn="ctr"/>
            <a:r>
              <a:rPr lang="en-IN" dirty="0"/>
              <a:t>GOODS delivered by supplier to recipient </a:t>
            </a:r>
            <a:r>
              <a:rPr lang="en-IN" dirty="0">
                <a:solidFill>
                  <a:srgbClr val="FF0000"/>
                </a:solidFill>
              </a:rPr>
              <a:t>on direction of a third person</a:t>
            </a:r>
            <a:r>
              <a:rPr lang="en-IN" dirty="0"/>
              <a:t> </a:t>
            </a:r>
            <a:br>
              <a:rPr lang="en-IN" dirty="0"/>
            </a:br>
            <a:r>
              <a:rPr lang="en-IN" dirty="0">
                <a:solidFill>
                  <a:srgbClr val="FF0000"/>
                </a:solidFill>
              </a:rPr>
              <a:t>(bill to – ship to- model)</a:t>
            </a:r>
          </a:p>
        </p:txBody>
      </p:sp>
      <p:sp>
        <p:nvSpPr>
          <p:cNvPr id="5" name="Content Placeholder 4">
            <a:extLst>
              <a:ext uri="{FF2B5EF4-FFF2-40B4-BE49-F238E27FC236}">
                <a16:creationId xmlns:a16="http://schemas.microsoft.com/office/drawing/2014/main" id="{76D6CC05-6CA4-45ED-A038-798DFF14A2AF}"/>
              </a:ext>
            </a:extLst>
          </p:cNvPr>
          <p:cNvSpPr>
            <a:spLocks noGrp="1"/>
          </p:cNvSpPr>
          <p:nvPr>
            <p:ph idx="1"/>
          </p:nvPr>
        </p:nvSpPr>
        <p:spPr>
          <a:xfrm>
            <a:off x="1437511" y="2015732"/>
            <a:ext cx="9603275" cy="3450613"/>
          </a:xfrm>
        </p:spPr>
        <p:txBody>
          <a:bodyPr>
            <a:normAutofit/>
          </a:bodyPr>
          <a:lstStyle/>
          <a:p>
            <a:r>
              <a:rPr lang="en-IN" dirty="0"/>
              <a:t>The situation also involves another supply between Mr. B and Mr. G. </a:t>
            </a:r>
          </a:p>
          <a:p>
            <a:r>
              <a:rPr lang="en-IN" i="1" u="sng" dirty="0">
                <a:solidFill>
                  <a:srgbClr val="FF0000"/>
                </a:solidFill>
              </a:rPr>
              <a:t>Since the said case falls under the category where supply involves movement of goods , the place of supply will be </a:t>
            </a:r>
            <a:r>
              <a:rPr lang="en-IN" b="1" i="1" u="sng" dirty="0">
                <a:solidFill>
                  <a:srgbClr val="FF0000"/>
                </a:solidFill>
              </a:rPr>
              <a:t>Gujarat </a:t>
            </a:r>
            <a:r>
              <a:rPr lang="en-IN" i="1" u="sng" dirty="0" err="1">
                <a:solidFill>
                  <a:srgbClr val="FF0000"/>
                </a:solidFill>
              </a:rPr>
              <a:t>i.e</a:t>
            </a:r>
            <a:r>
              <a:rPr lang="en-IN" i="1" u="sng" dirty="0">
                <a:solidFill>
                  <a:srgbClr val="FF0000"/>
                </a:solidFill>
              </a:rPr>
              <a:t> where the movement of goods terminate.</a:t>
            </a:r>
          </a:p>
          <a:p>
            <a:pPr marL="0" indent="0">
              <a:buNone/>
            </a:pPr>
            <a:endParaRPr lang="en-IN" dirty="0"/>
          </a:p>
        </p:txBody>
      </p:sp>
      <p:sp>
        <p:nvSpPr>
          <p:cNvPr id="6" name="TextBox 3"/>
          <p:cNvSpPr txBox="1"/>
          <p:nvPr/>
        </p:nvSpPr>
        <p:spPr>
          <a:xfrm>
            <a:off x="0" y="5679366"/>
            <a:ext cx="3273286" cy="33855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600" dirty="0">
                <a:solidFill>
                  <a:schemeClr val="accent1">
                    <a:lumMod val="75000"/>
                  </a:schemeClr>
                </a:solidFill>
              </a:rPr>
              <a:t>CA Varsha Lund</a:t>
            </a:r>
          </a:p>
        </p:txBody>
      </p:sp>
    </p:spTree>
    <p:extLst>
      <p:ext uri="{BB962C8B-B14F-4D97-AF65-F5344CB8AC3E}">
        <p14:creationId xmlns:p14="http://schemas.microsoft.com/office/powerpoint/2010/main" val="3478403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78F120-18FB-453B-9486-315B3FDDFDDE}"/>
              </a:ext>
            </a:extLst>
          </p:cNvPr>
          <p:cNvSpPr>
            <a:spLocks noGrp="1"/>
          </p:cNvSpPr>
          <p:nvPr>
            <p:ph type="title"/>
          </p:nvPr>
        </p:nvSpPr>
        <p:spPr/>
        <p:txBody>
          <a:bodyPr/>
          <a:lstStyle/>
          <a:p>
            <a:pPr algn="ctr"/>
            <a:r>
              <a:rPr lang="en-IN" dirty="0"/>
              <a:t>Summary</a:t>
            </a:r>
          </a:p>
        </p:txBody>
      </p:sp>
      <p:graphicFrame>
        <p:nvGraphicFramePr>
          <p:cNvPr id="4" name="Table 4">
            <a:extLst>
              <a:ext uri="{FF2B5EF4-FFF2-40B4-BE49-F238E27FC236}">
                <a16:creationId xmlns:a16="http://schemas.microsoft.com/office/drawing/2014/main" id="{15180C7C-6997-4375-9010-CA0445C967F6}"/>
              </a:ext>
            </a:extLst>
          </p:cNvPr>
          <p:cNvGraphicFramePr>
            <a:graphicFrameLocks noGrp="1"/>
          </p:cNvGraphicFramePr>
          <p:nvPr>
            <p:ph idx="1"/>
            <p:extLst>
              <p:ext uri="{D42A27DB-BD31-4B8C-83A1-F6EECF244321}">
                <p14:modId xmlns:p14="http://schemas.microsoft.com/office/powerpoint/2010/main" val="3156354982"/>
              </p:ext>
            </p:extLst>
          </p:nvPr>
        </p:nvGraphicFramePr>
        <p:xfrm>
          <a:off x="1451579" y="1969477"/>
          <a:ext cx="9603770" cy="4428510"/>
        </p:xfrm>
        <a:graphic>
          <a:graphicData uri="http://schemas.openxmlformats.org/drawingml/2006/table">
            <a:tbl>
              <a:tblPr firstRow="1" bandRow="1">
                <a:tableStyleId>{5C22544A-7EE6-4342-B048-85BDC9FD1C3A}</a:tableStyleId>
              </a:tblPr>
              <a:tblGrid>
                <a:gridCol w="884206">
                  <a:extLst>
                    <a:ext uri="{9D8B030D-6E8A-4147-A177-3AD203B41FA5}">
                      <a16:colId xmlns:a16="http://schemas.microsoft.com/office/drawing/2014/main" val="626777391"/>
                    </a:ext>
                  </a:extLst>
                </a:gridCol>
                <a:gridCol w="5518307">
                  <a:extLst>
                    <a:ext uri="{9D8B030D-6E8A-4147-A177-3AD203B41FA5}">
                      <a16:colId xmlns:a16="http://schemas.microsoft.com/office/drawing/2014/main" val="508456605"/>
                    </a:ext>
                  </a:extLst>
                </a:gridCol>
                <a:gridCol w="3201257">
                  <a:extLst>
                    <a:ext uri="{9D8B030D-6E8A-4147-A177-3AD203B41FA5}">
                      <a16:colId xmlns:a16="http://schemas.microsoft.com/office/drawing/2014/main" val="2354502964"/>
                    </a:ext>
                  </a:extLst>
                </a:gridCol>
              </a:tblGrid>
              <a:tr h="647336">
                <a:tc>
                  <a:txBody>
                    <a:bodyPr/>
                    <a:lstStyle/>
                    <a:p>
                      <a:pPr algn="ctr"/>
                      <a:r>
                        <a:rPr lang="en-IN" dirty="0"/>
                        <a:t>Sr. No.</a:t>
                      </a:r>
                    </a:p>
                  </a:txBody>
                  <a:tcPr/>
                </a:tc>
                <a:tc>
                  <a:txBody>
                    <a:bodyPr/>
                    <a:lstStyle/>
                    <a:p>
                      <a:pPr algn="ctr"/>
                      <a:r>
                        <a:rPr lang="en-IN" dirty="0"/>
                        <a:t>Situation</a:t>
                      </a:r>
                    </a:p>
                  </a:txBody>
                  <a:tcPr/>
                </a:tc>
                <a:tc>
                  <a:txBody>
                    <a:bodyPr/>
                    <a:lstStyle/>
                    <a:p>
                      <a:pPr algn="ctr"/>
                      <a:r>
                        <a:rPr lang="en-IN" dirty="0"/>
                        <a:t>Place of Supply</a:t>
                      </a:r>
                    </a:p>
                  </a:txBody>
                  <a:tcPr/>
                </a:tc>
                <a:extLst>
                  <a:ext uri="{0D108BD9-81ED-4DB2-BD59-A6C34878D82A}">
                    <a16:rowId xmlns:a16="http://schemas.microsoft.com/office/drawing/2014/main" val="256040305"/>
                  </a:ext>
                </a:extLst>
              </a:tr>
              <a:tr h="647336">
                <a:tc>
                  <a:txBody>
                    <a:bodyPr/>
                    <a:lstStyle/>
                    <a:p>
                      <a:pPr algn="ctr"/>
                      <a:r>
                        <a:rPr lang="en-IN" dirty="0"/>
                        <a:t>1</a:t>
                      </a:r>
                    </a:p>
                  </a:txBody>
                  <a:tcPr/>
                </a:tc>
                <a:tc>
                  <a:txBody>
                    <a:bodyPr/>
                    <a:lstStyle/>
                    <a:p>
                      <a:r>
                        <a:rPr lang="en-IN" dirty="0"/>
                        <a:t>Supply involves movement of goods</a:t>
                      </a:r>
                    </a:p>
                  </a:txBody>
                  <a:tcPr/>
                </a:tc>
                <a:tc>
                  <a:txBody>
                    <a:bodyPr/>
                    <a:lstStyle/>
                    <a:p>
                      <a:r>
                        <a:rPr lang="en-IN" dirty="0"/>
                        <a:t>Location where movement terminates</a:t>
                      </a:r>
                    </a:p>
                  </a:txBody>
                  <a:tcPr/>
                </a:tc>
                <a:extLst>
                  <a:ext uri="{0D108BD9-81ED-4DB2-BD59-A6C34878D82A}">
                    <a16:rowId xmlns:a16="http://schemas.microsoft.com/office/drawing/2014/main" val="4175026536"/>
                  </a:ext>
                </a:extLst>
              </a:tr>
              <a:tr h="647336">
                <a:tc>
                  <a:txBody>
                    <a:bodyPr/>
                    <a:lstStyle/>
                    <a:p>
                      <a:pPr algn="ctr"/>
                      <a:r>
                        <a:rPr lang="en-IN" dirty="0"/>
                        <a:t>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Supply does not involve movement of goods</a:t>
                      </a:r>
                    </a:p>
                  </a:txBody>
                  <a:tcPr/>
                </a:tc>
                <a:tc>
                  <a:txBody>
                    <a:bodyPr/>
                    <a:lstStyle/>
                    <a:p>
                      <a:r>
                        <a:rPr lang="en-IN" dirty="0"/>
                        <a:t>Location of goods at the time of delivery to the recipient</a:t>
                      </a:r>
                    </a:p>
                  </a:txBody>
                  <a:tcPr/>
                </a:tc>
                <a:extLst>
                  <a:ext uri="{0D108BD9-81ED-4DB2-BD59-A6C34878D82A}">
                    <a16:rowId xmlns:a16="http://schemas.microsoft.com/office/drawing/2014/main" val="3984029888"/>
                  </a:ext>
                </a:extLst>
              </a:tr>
              <a:tr h="647336">
                <a:tc>
                  <a:txBody>
                    <a:bodyPr/>
                    <a:lstStyle/>
                    <a:p>
                      <a:pPr algn="ctr"/>
                      <a:r>
                        <a:rPr lang="en-IN" dirty="0"/>
                        <a:t>3</a:t>
                      </a:r>
                    </a:p>
                  </a:txBody>
                  <a:tcPr/>
                </a:tc>
                <a:tc>
                  <a:txBody>
                    <a:bodyPr/>
                    <a:lstStyle/>
                    <a:p>
                      <a:r>
                        <a:rPr lang="en-IN" dirty="0"/>
                        <a:t>Goods assembled or installed at site</a:t>
                      </a:r>
                    </a:p>
                  </a:txBody>
                  <a:tcPr/>
                </a:tc>
                <a:tc>
                  <a:txBody>
                    <a:bodyPr/>
                    <a:lstStyle/>
                    <a:p>
                      <a:r>
                        <a:rPr lang="en-IN" dirty="0"/>
                        <a:t>Location where goods are assembled or installed</a:t>
                      </a:r>
                    </a:p>
                  </a:txBody>
                  <a:tcPr/>
                </a:tc>
                <a:extLst>
                  <a:ext uri="{0D108BD9-81ED-4DB2-BD59-A6C34878D82A}">
                    <a16:rowId xmlns:a16="http://schemas.microsoft.com/office/drawing/2014/main" val="3068072643"/>
                  </a:ext>
                </a:extLst>
              </a:tr>
              <a:tr h="647336">
                <a:tc>
                  <a:txBody>
                    <a:bodyPr/>
                    <a:lstStyle/>
                    <a:p>
                      <a:pPr algn="ctr"/>
                      <a:r>
                        <a:rPr lang="en-IN" dirty="0"/>
                        <a:t>4</a:t>
                      </a:r>
                    </a:p>
                  </a:txBody>
                  <a:tcPr/>
                </a:tc>
                <a:tc>
                  <a:txBody>
                    <a:bodyPr/>
                    <a:lstStyle/>
                    <a:p>
                      <a:r>
                        <a:rPr lang="en-IN" dirty="0"/>
                        <a:t>Goods supplied on board a conveyance like vessel, aircraft, train etc.</a:t>
                      </a:r>
                    </a:p>
                  </a:txBody>
                  <a:tcPr/>
                </a:tc>
                <a:tc>
                  <a:txBody>
                    <a:bodyPr/>
                    <a:lstStyle/>
                    <a:p>
                      <a:r>
                        <a:rPr lang="en-IN" dirty="0"/>
                        <a:t>Location where goods are taken on board the conveyance.</a:t>
                      </a:r>
                    </a:p>
                  </a:txBody>
                  <a:tcPr/>
                </a:tc>
                <a:extLst>
                  <a:ext uri="{0D108BD9-81ED-4DB2-BD59-A6C34878D82A}">
                    <a16:rowId xmlns:a16="http://schemas.microsoft.com/office/drawing/2014/main" val="1517709206"/>
                  </a:ext>
                </a:extLst>
              </a:tr>
              <a:tr h="924766">
                <a:tc>
                  <a:txBody>
                    <a:bodyPr/>
                    <a:lstStyle/>
                    <a:p>
                      <a:pPr algn="ctr"/>
                      <a:r>
                        <a:rPr lang="en-IN" dirty="0"/>
                        <a:t>5</a:t>
                      </a:r>
                    </a:p>
                  </a:txBody>
                  <a:tcPr/>
                </a:tc>
                <a:tc>
                  <a:txBody>
                    <a:bodyPr/>
                    <a:lstStyle/>
                    <a:p>
                      <a:r>
                        <a:rPr lang="en-IN" dirty="0"/>
                        <a:t>Goods supplied by supplier to recipient on the direction of a third person. (Bill to Ship to model)</a:t>
                      </a:r>
                    </a:p>
                  </a:txBody>
                  <a:tcPr/>
                </a:tc>
                <a:tc>
                  <a:txBody>
                    <a:bodyPr/>
                    <a:lstStyle/>
                    <a:p>
                      <a:r>
                        <a:rPr lang="en-IN" dirty="0"/>
                        <a:t>Location of the third person on whose direction the goods are supplied. (Bill to)</a:t>
                      </a:r>
                    </a:p>
                  </a:txBody>
                  <a:tcPr/>
                </a:tc>
                <a:extLst>
                  <a:ext uri="{0D108BD9-81ED-4DB2-BD59-A6C34878D82A}">
                    <a16:rowId xmlns:a16="http://schemas.microsoft.com/office/drawing/2014/main" val="2350337792"/>
                  </a:ext>
                </a:extLst>
              </a:tr>
            </a:tbl>
          </a:graphicData>
        </a:graphic>
      </p:graphicFrame>
      <p:sp>
        <p:nvSpPr>
          <p:cNvPr id="5" name="TextBox 3"/>
          <p:cNvSpPr txBox="1"/>
          <p:nvPr/>
        </p:nvSpPr>
        <p:spPr>
          <a:xfrm>
            <a:off x="0" y="5679366"/>
            <a:ext cx="3273286" cy="33855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600" dirty="0">
                <a:solidFill>
                  <a:schemeClr val="accent1">
                    <a:lumMod val="75000"/>
                  </a:schemeClr>
                </a:solidFill>
              </a:rPr>
              <a:t>CA Varsha Lund</a:t>
            </a:r>
          </a:p>
        </p:txBody>
      </p:sp>
    </p:spTree>
    <p:extLst>
      <p:ext uri="{BB962C8B-B14F-4D97-AF65-F5344CB8AC3E}">
        <p14:creationId xmlns:p14="http://schemas.microsoft.com/office/powerpoint/2010/main" val="1660786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circle(in)">
                                      <p:cBhvr>
                                        <p:cTn id="1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CB6915D-A046-48C2-87EC-EB76439BC8EC}"/>
              </a:ext>
            </a:extLst>
          </p:cNvPr>
          <p:cNvSpPr txBox="1"/>
          <p:nvPr/>
        </p:nvSpPr>
        <p:spPr>
          <a:xfrm>
            <a:off x="886265" y="1448972"/>
            <a:ext cx="9734843" cy="1077218"/>
          </a:xfrm>
          <a:prstGeom prst="rect">
            <a:avLst/>
          </a:prstGeom>
          <a:noFill/>
        </p:spPr>
        <p:txBody>
          <a:bodyPr wrap="square" rtlCol="0">
            <a:spAutoFit/>
          </a:bodyPr>
          <a:lstStyle/>
          <a:p>
            <a:pPr algn="ctr"/>
            <a:r>
              <a:rPr lang="en-IN" sz="6400" dirty="0">
                <a:solidFill>
                  <a:schemeClr val="accent2">
                    <a:lumMod val="75000"/>
                  </a:schemeClr>
                </a:solidFill>
              </a:rPr>
              <a:t>THANK YOU</a:t>
            </a:r>
          </a:p>
        </p:txBody>
      </p:sp>
    </p:spTree>
    <p:extLst>
      <p:ext uri="{BB962C8B-B14F-4D97-AF65-F5344CB8AC3E}">
        <p14:creationId xmlns:p14="http://schemas.microsoft.com/office/powerpoint/2010/main" val="2135833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63D780CD-3D19-48BA-9FF5-A65EDEC8FC02}"/>
              </a:ext>
            </a:extLst>
          </p:cNvPr>
          <p:cNvSpPr/>
          <p:nvPr/>
        </p:nvSpPr>
        <p:spPr>
          <a:xfrm>
            <a:off x="4455316" y="180206"/>
            <a:ext cx="2917796" cy="166266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IN" sz="3000" b="1" dirty="0"/>
              <a:t>PLACE OF SUPPLY</a:t>
            </a:r>
          </a:p>
        </p:txBody>
      </p:sp>
      <p:cxnSp>
        <p:nvCxnSpPr>
          <p:cNvPr id="9" name="Straight Arrow Connector 8">
            <a:extLst>
              <a:ext uri="{FF2B5EF4-FFF2-40B4-BE49-F238E27FC236}">
                <a16:creationId xmlns:a16="http://schemas.microsoft.com/office/drawing/2014/main" id="{87F935D9-26F8-4773-A3E9-3590696C441F}"/>
              </a:ext>
            </a:extLst>
          </p:cNvPr>
          <p:cNvCxnSpPr>
            <a:cxnSpLocks/>
          </p:cNvCxnSpPr>
          <p:nvPr/>
        </p:nvCxnSpPr>
        <p:spPr>
          <a:xfrm flipH="1">
            <a:off x="4455316" y="2025748"/>
            <a:ext cx="689318" cy="798228"/>
          </a:xfrm>
          <a:prstGeom prst="straightConnector1">
            <a:avLst/>
          </a:prstGeom>
          <a:ln>
            <a:solidFill>
              <a:srgbClr val="FF0000"/>
            </a:solidFill>
            <a:tailEnd type="triangle"/>
          </a:ln>
        </p:spPr>
        <p:style>
          <a:lnRef idx="3">
            <a:schemeClr val="accent1"/>
          </a:lnRef>
          <a:fillRef idx="0">
            <a:schemeClr val="accent1"/>
          </a:fillRef>
          <a:effectRef idx="2">
            <a:schemeClr val="accent1"/>
          </a:effectRef>
          <a:fontRef idx="minor">
            <a:schemeClr val="tx1"/>
          </a:fontRef>
        </p:style>
      </p:cxnSp>
      <p:cxnSp>
        <p:nvCxnSpPr>
          <p:cNvPr id="13" name="Straight Arrow Connector 12">
            <a:extLst>
              <a:ext uri="{FF2B5EF4-FFF2-40B4-BE49-F238E27FC236}">
                <a16:creationId xmlns:a16="http://schemas.microsoft.com/office/drawing/2014/main" id="{A1C7CEAE-6015-4A9E-8216-F9EE295EEAEB}"/>
              </a:ext>
            </a:extLst>
          </p:cNvPr>
          <p:cNvCxnSpPr>
            <a:cxnSpLocks/>
          </p:cNvCxnSpPr>
          <p:nvPr/>
        </p:nvCxnSpPr>
        <p:spPr>
          <a:xfrm>
            <a:off x="6641826" y="2025748"/>
            <a:ext cx="1010999" cy="798228"/>
          </a:xfrm>
          <a:prstGeom prst="straightConnector1">
            <a:avLst/>
          </a:prstGeom>
          <a:ln>
            <a:solidFill>
              <a:srgbClr val="FF0000"/>
            </a:solidFill>
            <a:tailEnd type="triangle"/>
          </a:ln>
        </p:spPr>
        <p:style>
          <a:lnRef idx="3">
            <a:schemeClr val="accent1"/>
          </a:lnRef>
          <a:fillRef idx="0">
            <a:schemeClr val="accent1"/>
          </a:fillRef>
          <a:effectRef idx="2">
            <a:schemeClr val="accent1"/>
          </a:effectRef>
          <a:fontRef idx="minor">
            <a:schemeClr val="tx1"/>
          </a:fontRef>
        </p:style>
      </p:cxnSp>
      <p:sp>
        <p:nvSpPr>
          <p:cNvPr id="15" name="Oval 14">
            <a:extLst>
              <a:ext uri="{FF2B5EF4-FFF2-40B4-BE49-F238E27FC236}">
                <a16:creationId xmlns:a16="http://schemas.microsoft.com/office/drawing/2014/main" id="{B90D768A-FA71-4D04-A1D0-7DA9E694B217}"/>
              </a:ext>
            </a:extLst>
          </p:cNvPr>
          <p:cNvSpPr/>
          <p:nvPr/>
        </p:nvSpPr>
        <p:spPr>
          <a:xfrm>
            <a:off x="2958124" y="2739569"/>
            <a:ext cx="2024106" cy="1807811"/>
          </a:xfrm>
          <a:prstGeom prst="ellipse">
            <a:avLst/>
          </a:prstGeom>
          <a:solidFill>
            <a:schemeClr val="accent2">
              <a:lumMod val="60000"/>
              <a:lumOff val="40000"/>
            </a:schemeClr>
          </a:solidFill>
          <a:ln>
            <a:solidFill>
              <a:schemeClr val="accent1">
                <a:lumMod val="75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en-IN" sz="2500" b="1" dirty="0"/>
              <a:t>Goods</a:t>
            </a:r>
          </a:p>
        </p:txBody>
      </p:sp>
      <p:sp>
        <p:nvSpPr>
          <p:cNvPr id="16" name="Oval 15">
            <a:extLst>
              <a:ext uri="{FF2B5EF4-FFF2-40B4-BE49-F238E27FC236}">
                <a16:creationId xmlns:a16="http://schemas.microsoft.com/office/drawing/2014/main" id="{BD7D4A80-F142-4A09-81CF-693FE0AF18BF}"/>
              </a:ext>
            </a:extLst>
          </p:cNvPr>
          <p:cNvSpPr/>
          <p:nvPr/>
        </p:nvSpPr>
        <p:spPr>
          <a:xfrm>
            <a:off x="7373112" y="2739569"/>
            <a:ext cx="2024106" cy="1807812"/>
          </a:xfrm>
          <a:prstGeom prst="ellipse">
            <a:avLst/>
          </a:prstGeom>
          <a:solidFill>
            <a:schemeClr val="accent2">
              <a:lumMod val="60000"/>
              <a:lumOff val="40000"/>
            </a:schemeClr>
          </a:solidFill>
          <a:ln>
            <a:solidFill>
              <a:schemeClr val="accent1">
                <a:lumMod val="75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en-IN" sz="2500" b="1" dirty="0"/>
              <a:t>Services</a:t>
            </a:r>
          </a:p>
        </p:txBody>
      </p:sp>
      <p:sp>
        <p:nvSpPr>
          <p:cNvPr id="7" name="TextBox 3"/>
          <p:cNvSpPr txBox="1"/>
          <p:nvPr/>
        </p:nvSpPr>
        <p:spPr>
          <a:xfrm>
            <a:off x="0" y="5679366"/>
            <a:ext cx="3273286" cy="33855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600" dirty="0">
                <a:solidFill>
                  <a:schemeClr val="accent1">
                    <a:lumMod val="75000"/>
                  </a:schemeClr>
                </a:solidFill>
              </a:rPr>
              <a:t>CA Varsha Lund</a:t>
            </a:r>
          </a:p>
        </p:txBody>
      </p:sp>
    </p:spTree>
    <p:extLst>
      <p:ext uri="{BB962C8B-B14F-4D97-AF65-F5344CB8AC3E}">
        <p14:creationId xmlns:p14="http://schemas.microsoft.com/office/powerpoint/2010/main" val="3004521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1000"/>
                                        <p:tgtEl>
                                          <p:spTgt spid="9"/>
                                        </p:tgtEl>
                                      </p:cBhvr>
                                    </p:animEffect>
                                    <p:anim calcmode="lin" valueType="num">
                                      <p:cBhvr>
                                        <p:cTn id="14" dur="1000" fill="hold"/>
                                        <p:tgtEl>
                                          <p:spTgt spid="9"/>
                                        </p:tgtEl>
                                        <p:attrNameLst>
                                          <p:attrName>ppt_x</p:attrName>
                                        </p:attrNameLst>
                                      </p:cBhvr>
                                      <p:tavLst>
                                        <p:tav tm="0">
                                          <p:val>
                                            <p:strVal val="#ppt_x"/>
                                          </p:val>
                                        </p:tav>
                                        <p:tav tm="100000">
                                          <p:val>
                                            <p:strVal val="#ppt_x"/>
                                          </p:val>
                                        </p:tav>
                                      </p:tavLst>
                                    </p:anim>
                                    <p:anim calcmode="lin" valueType="num">
                                      <p:cBhvr>
                                        <p:cTn id="15"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15"/>
                                        </p:tgtEl>
                                        <p:attrNameLst>
                                          <p:attrName>style.visibility</p:attrName>
                                        </p:attrNameLst>
                                      </p:cBhvr>
                                      <p:to>
                                        <p:strVal val="visible"/>
                                      </p:to>
                                    </p:set>
                                    <p:anim calcmode="lin" valueType="num">
                                      <p:cBhvr additive="base">
                                        <p:cTn id="20" dur="500" fill="hold"/>
                                        <p:tgtEl>
                                          <p:spTgt spid="15"/>
                                        </p:tgtEl>
                                        <p:attrNameLst>
                                          <p:attrName>ppt_x</p:attrName>
                                        </p:attrNameLst>
                                      </p:cBhvr>
                                      <p:tavLst>
                                        <p:tav tm="0">
                                          <p:val>
                                            <p:strVal val="#ppt_x"/>
                                          </p:val>
                                        </p:tav>
                                        <p:tav tm="100000">
                                          <p:val>
                                            <p:strVal val="#ppt_x"/>
                                          </p:val>
                                        </p:tav>
                                      </p:tavLst>
                                    </p:anim>
                                    <p:anim calcmode="lin" valueType="num">
                                      <p:cBhvr additive="base">
                                        <p:cTn id="21"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fade">
                                      <p:cBhvr>
                                        <p:cTn id="26" dur="1000"/>
                                        <p:tgtEl>
                                          <p:spTgt spid="13"/>
                                        </p:tgtEl>
                                      </p:cBhvr>
                                    </p:animEffect>
                                    <p:anim calcmode="lin" valueType="num">
                                      <p:cBhvr>
                                        <p:cTn id="27" dur="1000" fill="hold"/>
                                        <p:tgtEl>
                                          <p:spTgt spid="13"/>
                                        </p:tgtEl>
                                        <p:attrNameLst>
                                          <p:attrName>ppt_x</p:attrName>
                                        </p:attrNameLst>
                                      </p:cBhvr>
                                      <p:tavLst>
                                        <p:tav tm="0">
                                          <p:val>
                                            <p:strVal val="#ppt_x"/>
                                          </p:val>
                                        </p:tav>
                                        <p:tav tm="100000">
                                          <p:val>
                                            <p:strVal val="#ppt_x"/>
                                          </p:val>
                                        </p:tav>
                                      </p:tavLst>
                                    </p:anim>
                                    <p:anim calcmode="lin" valueType="num">
                                      <p:cBhvr>
                                        <p:cTn id="28"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6"/>
                                        </p:tgtEl>
                                        <p:attrNameLst>
                                          <p:attrName>style.visibility</p:attrName>
                                        </p:attrNameLst>
                                      </p:cBhvr>
                                      <p:to>
                                        <p:strVal val="visible"/>
                                      </p:to>
                                    </p:set>
                                    <p:anim calcmode="lin" valueType="num">
                                      <p:cBhvr additive="base">
                                        <p:cTn id="33" dur="500" fill="hold"/>
                                        <p:tgtEl>
                                          <p:spTgt spid="16"/>
                                        </p:tgtEl>
                                        <p:attrNameLst>
                                          <p:attrName>ppt_x</p:attrName>
                                        </p:attrNameLst>
                                      </p:cBhvr>
                                      <p:tavLst>
                                        <p:tav tm="0">
                                          <p:val>
                                            <p:strVal val="#ppt_x"/>
                                          </p:val>
                                        </p:tav>
                                        <p:tav tm="100000">
                                          <p:val>
                                            <p:strVal val="#ppt_x"/>
                                          </p:val>
                                        </p:tav>
                                      </p:tavLst>
                                    </p:anim>
                                    <p:anim calcmode="lin" valueType="num">
                                      <p:cBhvr additive="base">
                                        <p:cTn id="3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5" grpId="0" animBg="1"/>
      <p:bldP spid="1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519D8-B8A2-4E3B-988C-F4D9C833CE1B}"/>
              </a:ext>
            </a:extLst>
          </p:cNvPr>
          <p:cNvSpPr>
            <a:spLocks noGrp="1"/>
          </p:cNvSpPr>
          <p:nvPr>
            <p:ph type="title"/>
          </p:nvPr>
        </p:nvSpPr>
        <p:spPr>
          <a:xfrm>
            <a:off x="1294362" y="888925"/>
            <a:ext cx="9603275" cy="1049235"/>
          </a:xfrm>
        </p:spPr>
        <p:txBody>
          <a:bodyPr/>
          <a:lstStyle/>
          <a:p>
            <a:pPr algn="ctr"/>
            <a:r>
              <a:rPr lang="en-IN" dirty="0"/>
              <a:t>Place of supply of </a:t>
            </a:r>
            <a:r>
              <a:rPr lang="en-IN" i="1" dirty="0">
                <a:solidFill>
                  <a:srgbClr val="FF0000"/>
                </a:solidFill>
              </a:rPr>
              <a:t>goods</a:t>
            </a:r>
          </a:p>
        </p:txBody>
      </p:sp>
      <p:sp>
        <p:nvSpPr>
          <p:cNvPr id="3" name="TextBox 3"/>
          <p:cNvSpPr txBox="1"/>
          <p:nvPr/>
        </p:nvSpPr>
        <p:spPr>
          <a:xfrm>
            <a:off x="0" y="5679366"/>
            <a:ext cx="3273286" cy="33855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600" dirty="0">
                <a:solidFill>
                  <a:schemeClr val="accent1">
                    <a:lumMod val="75000"/>
                  </a:schemeClr>
                </a:solidFill>
              </a:rPr>
              <a:t>CA Varsha Lund</a:t>
            </a:r>
          </a:p>
        </p:txBody>
      </p:sp>
    </p:spTree>
    <p:extLst>
      <p:ext uri="{BB962C8B-B14F-4D97-AF65-F5344CB8AC3E}">
        <p14:creationId xmlns:p14="http://schemas.microsoft.com/office/powerpoint/2010/main" val="2384486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A6E525B-243A-471D-93E5-8324376CBD44}"/>
              </a:ext>
            </a:extLst>
          </p:cNvPr>
          <p:cNvSpPr>
            <a:spLocks noGrp="1"/>
          </p:cNvSpPr>
          <p:nvPr>
            <p:ph type="title"/>
          </p:nvPr>
        </p:nvSpPr>
        <p:spPr>
          <a:xfrm>
            <a:off x="1451579" y="576776"/>
            <a:ext cx="9603275" cy="1009692"/>
          </a:xfrm>
        </p:spPr>
        <p:txBody>
          <a:bodyPr/>
          <a:lstStyle/>
          <a:p>
            <a:r>
              <a:rPr lang="en-IN" dirty="0"/>
              <a:t>Where Supply Involves </a:t>
            </a:r>
            <a:r>
              <a:rPr lang="en-IN" i="1" dirty="0">
                <a:solidFill>
                  <a:srgbClr val="FF0000"/>
                </a:solidFill>
              </a:rPr>
              <a:t>Movement</a:t>
            </a:r>
            <a:r>
              <a:rPr lang="en-IN" dirty="0"/>
              <a:t> of Goods</a:t>
            </a:r>
            <a:br>
              <a:rPr lang="en-IN" dirty="0"/>
            </a:br>
            <a:endParaRPr lang="en-IN" dirty="0"/>
          </a:p>
        </p:txBody>
      </p:sp>
      <p:sp>
        <p:nvSpPr>
          <p:cNvPr id="5" name="Content Placeholder 4">
            <a:extLst>
              <a:ext uri="{FF2B5EF4-FFF2-40B4-BE49-F238E27FC236}">
                <a16:creationId xmlns:a16="http://schemas.microsoft.com/office/drawing/2014/main" id="{76D6CC05-6CA4-45ED-A038-798DFF14A2AF}"/>
              </a:ext>
            </a:extLst>
          </p:cNvPr>
          <p:cNvSpPr>
            <a:spLocks noGrp="1"/>
          </p:cNvSpPr>
          <p:nvPr>
            <p:ph idx="1"/>
          </p:nvPr>
        </p:nvSpPr>
        <p:spPr/>
        <p:txBody>
          <a:bodyPr>
            <a:normAutofit fontScale="92500" lnSpcReduction="20000"/>
          </a:bodyPr>
          <a:lstStyle/>
          <a:p>
            <a:r>
              <a:rPr lang="en-IN" dirty="0"/>
              <a:t>Provision</a:t>
            </a:r>
          </a:p>
          <a:p>
            <a:pPr marL="0" indent="0">
              <a:buNone/>
            </a:pPr>
            <a:r>
              <a:rPr lang="en-IN" dirty="0"/>
              <a:t>Where the supply involves movement of goods whether by the supplier or the recipient or by any other person , the place of supply of such goods shall be the location of the goods at the time at which the </a:t>
            </a:r>
            <a:r>
              <a:rPr lang="en-IN" i="1" u="sng" dirty="0">
                <a:solidFill>
                  <a:srgbClr val="FF0000"/>
                </a:solidFill>
              </a:rPr>
              <a:t>movement of goods terminates </a:t>
            </a:r>
            <a:r>
              <a:rPr lang="en-IN" dirty="0"/>
              <a:t>for delivery to the recipient.</a:t>
            </a:r>
          </a:p>
          <a:p>
            <a:r>
              <a:rPr lang="en-IN" dirty="0"/>
              <a:t>Example</a:t>
            </a:r>
          </a:p>
          <a:p>
            <a:pPr marL="0" indent="0">
              <a:buNone/>
            </a:pPr>
            <a:r>
              <a:rPr lang="en-IN" dirty="0"/>
              <a:t>Mr. M of Mumbai sells 10 air conditioners to Mr. S of Gujarat to be delivered at Mr. S ’s showroom in Gujarat. What is the place of supply?</a:t>
            </a:r>
          </a:p>
          <a:p>
            <a:pPr marL="0" indent="0">
              <a:buNone/>
            </a:pPr>
            <a:r>
              <a:rPr lang="en-IN" dirty="0"/>
              <a:t>Ans: </a:t>
            </a:r>
            <a:r>
              <a:rPr lang="en-IN" dirty="0">
                <a:solidFill>
                  <a:srgbClr val="FF0000"/>
                </a:solidFill>
              </a:rPr>
              <a:t>Place of supply- Gujarat (Location where movement of goods terminates)</a:t>
            </a:r>
          </a:p>
        </p:txBody>
      </p:sp>
      <p:sp>
        <p:nvSpPr>
          <p:cNvPr id="6" name="Thought Bubble: Cloud 5">
            <a:extLst>
              <a:ext uri="{FF2B5EF4-FFF2-40B4-BE49-F238E27FC236}">
                <a16:creationId xmlns:a16="http://schemas.microsoft.com/office/drawing/2014/main" id="{0C8ADBC2-13D9-429B-8AF6-67116270BB1B}"/>
              </a:ext>
            </a:extLst>
          </p:cNvPr>
          <p:cNvSpPr/>
          <p:nvPr/>
        </p:nvSpPr>
        <p:spPr>
          <a:xfrm>
            <a:off x="7833090" y="3074722"/>
            <a:ext cx="2152357" cy="1009692"/>
          </a:xfrm>
          <a:prstGeom prst="cloudCallou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IN" dirty="0"/>
              <a:t>Supply of goods or Service?</a:t>
            </a:r>
          </a:p>
        </p:txBody>
      </p:sp>
      <p:sp>
        <p:nvSpPr>
          <p:cNvPr id="7" name="Thought Bubble: Cloud 6">
            <a:extLst>
              <a:ext uri="{FF2B5EF4-FFF2-40B4-BE49-F238E27FC236}">
                <a16:creationId xmlns:a16="http://schemas.microsoft.com/office/drawing/2014/main" id="{241DFF78-F545-4A36-BF26-3FFB6BC960BF}"/>
              </a:ext>
            </a:extLst>
          </p:cNvPr>
          <p:cNvSpPr/>
          <p:nvPr/>
        </p:nvSpPr>
        <p:spPr>
          <a:xfrm>
            <a:off x="9012567" y="1749758"/>
            <a:ext cx="2145585" cy="1161631"/>
          </a:xfrm>
          <a:prstGeom prst="cloudCallou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IN" dirty="0"/>
              <a:t>Goods</a:t>
            </a:r>
          </a:p>
        </p:txBody>
      </p:sp>
      <p:sp>
        <p:nvSpPr>
          <p:cNvPr id="8" name="Thought Bubble: Cloud 7">
            <a:extLst>
              <a:ext uri="{FF2B5EF4-FFF2-40B4-BE49-F238E27FC236}">
                <a16:creationId xmlns:a16="http://schemas.microsoft.com/office/drawing/2014/main" id="{6631D4CE-96FC-49F9-B00F-6DDF42D0FD43}"/>
              </a:ext>
            </a:extLst>
          </p:cNvPr>
          <p:cNvSpPr/>
          <p:nvPr/>
        </p:nvSpPr>
        <p:spPr>
          <a:xfrm>
            <a:off x="9775870" y="4281295"/>
            <a:ext cx="2145585" cy="1161631"/>
          </a:xfrm>
          <a:prstGeom prst="cloudCallou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IN" dirty="0"/>
              <a:t>Does it involve movement?</a:t>
            </a:r>
          </a:p>
        </p:txBody>
      </p:sp>
      <p:sp>
        <p:nvSpPr>
          <p:cNvPr id="9" name="Thought Bubble: Cloud 8">
            <a:extLst>
              <a:ext uri="{FF2B5EF4-FFF2-40B4-BE49-F238E27FC236}">
                <a16:creationId xmlns:a16="http://schemas.microsoft.com/office/drawing/2014/main" id="{59ECB554-DBF7-4863-AFDF-6805D211679B}"/>
              </a:ext>
            </a:extLst>
          </p:cNvPr>
          <p:cNvSpPr/>
          <p:nvPr/>
        </p:nvSpPr>
        <p:spPr>
          <a:xfrm>
            <a:off x="10475742" y="2725463"/>
            <a:ext cx="1716258" cy="1230379"/>
          </a:xfrm>
          <a:prstGeom prst="cloudCallou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IN" dirty="0"/>
              <a:t>Yes</a:t>
            </a:r>
          </a:p>
        </p:txBody>
      </p:sp>
      <p:sp>
        <p:nvSpPr>
          <p:cNvPr id="10" name="TextBox 3"/>
          <p:cNvSpPr txBox="1"/>
          <p:nvPr/>
        </p:nvSpPr>
        <p:spPr>
          <a:xfrm>
            <a:off x="0" y="5679366"/>
            <a:ext cx="3273286" cy="33855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600" dirty="0">
                <a:solidFill>
                  <a:schemeClr val="accent1">
                    <a:lumMod val="75000"/>
                  </a:schemeClr>
                </a:solidFill>
              </a:rPr>
              <a:t>CA Varsha Lund</a:t>
            </a:r>
          </a:p>
        </p:txBody>
      </p:sp>
    </p:spTree>
    <p:extLst>
      <p:ext uri="{BB962C8B-B14F-4D97-AF65-F5344CB8AC3E}">
        <p14:creationId xmlns:p14="http://schemas.microsoft.com/office/powerpoint/2010/main" val="3890423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additive="base">
                                        <p:cTn id="27" dur="500" fill="hold"/>
                                        <p:tgtEl>
                                          <p:spTgt spid="6"/>
                                        </p:tgtEl>
                                        <p:attrNameLst>
                                          <p:attrName>ppt_x</p:attrName>
                                        </p:attrNameLst>
                                      </p:cBhvr>
                                      <p:tavLst>
                                        <p:tav tm="0">
                                          <p:val>
                                            <p:strVal val="#ppt_x"/>
                                          </p:val>
                                        </p:tav>
                                        <p:tav tm="100000">
                                          <p:val>
                                            <p:strVal val="#ppt_x"/>
                                          </p:val>
                                        </p:tav>
                                      </p:tavLst>
                                    </p:anim>
                                    <p:anim calcmode="lin" valueType="num">
                                      <p:cBhvr additive="base">
                                        <p:cTn id="2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 calcmode="lin" valueType="num">
                                      <p:cBhvr additive="base">
                                        <p:cTn id="33" dur="500" fill="hold"/>
                                        <p:tgtEl>
                                          <p:spTgt spid="7"/>
                                        </p:tgtEl>
                                        <p:attrNameLst>
                                          <p:attrName>ppt_x</p:attrName>
                                        </p:attrNameLst>
                                      </p:cBhvr>
                                      <p:tavLst>
                                        <p:tav tm="0">
                                          <p:val>
                                            <p:strVal val="#ppt_x"/>
                                          </p:val>
                                        </p:tav>
                                        <p:tav tm="100000">
                                          <p:val>
                                            <p:strVal val="#ppt_x"/>
                                          </p:val>
                                        </p:tav>
                                      </p:tavLst>
                                    </p:anim>
                                    <p:anim calcmode="lin" valueType="num">
                                      <p:cBhvr additive="base">
                                        <p:cTn id="3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anim calcmode="lin" valueType="num">
                                      <p:cBhvr additive="base">
                                        <p:cTn id="39" dur="500" fill="hold"/>
                                        <p:tgtEl>
                                          <p:spTgt spid="8"/>
                                        </p:tgtEl>
                                        <p:attrNameLst>
                                          <p:attrName>ppt_x</p:attrName>
                                        </p:attrNameLst>
                                      </p:cBhvr>
                                      <p:tavLst>
                                        <p:tav tm="0">
                                          <p:val>
                                            <p:strVal val="#ppt_x"/>
                                          </p:val>
                                        </p:tav>
                                        <p:tav tm="100000">
                                          <p:val>
                                            <p:strVal val="#ppt_x"/>
                                          </p:val>
                                        </p:tav>
                                      </p:tavLst>
                                    </p:anim>
                                    <p:anim calcmode="lin" valueType="num">
                                      <p:cBhvr additive="base">
                                        <p:cTn id="4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9"/>
                                        </p:tgtEl>
                                        <p:attrNameLst>
                                          <p:attrName>style.visibility</p:attrName>
                                        </p:attrNameLst>
                                      </p:cBhvr>
                                      <p:to>
                                        <p:strVal val="visible"/>
                                      </p:to>
                                    </p:set>
                                    <p:anim calcmode="lin" valueType="num">
                                      <p:cBhvr additive="base">
                                        <p:cTn id="45" dur="500" fill="hold"/>
                                        <p:tgtEl>
                                          <p:spTgt spid="9"/>
                                        </p:tgtEl>
                                        <p:attrNameLst>
                                          <p:attrName>ppt_x</p:attrName>
                                        </p:attrNameLst>
                                      </p:cBhvr>
                                      <p:tavLst>
                                        <p:tav tm="0">
                                          <p:val>
                                            <p:strVal val="#ppt_x"/>
                                          </p:val>
                                        </p:tav>
                                        <p:tav tm="100000">
                                          <p:val>
                                            <p:strVal val="#ppt_x"/>
                                          </p:val>
                                        </p:tav>
                                      </p:tavLst>
                                    </p:anim>
                                    <p:anim calcmode="lin" valueType="num">
                                      <p:cBhvr additive="base">
                                        <p:cTn id="4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P spid="7" grpId="0" animBg="1"/>
      <p:bldP spid="8"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A6E525B-243A-471D-93E5-8324376CBD44}"/>
              </a:ext>
            </a:extLst>
          </p:cNvPr>
          <p:cNvSpPr>
            <a:spLocks noGrp="1"/>
          </p:cNvSpPr>
          <p:nvPr>
            <p:ph type="title"/>
          </p:nvPr>
        </p:nvSpPr>
        <p:spPr>
          <a:xfrm>
            <a:off x="1451579" y="576776"/>
            <a:ext cx="9603275" cy="1009692"/>
          </a:xfrm>
        </p:spPr>
        <p:txBody>
          <a:bodyPr>
            <a:normAutofit fontScale="90000"/>
          </a:bodyPr>
          <a:lstStyle/>
          <a:p>
            <a:r>
              <a:rPr lang="en-IN" dirty="0"/>
              <a:t>Where Supply </a:t>
            </a:r>
            <a:r>
              <a:rPr lang="en-IN" dirty="0">
                <a:solidFill>
                  <a:srgbClr val="FF0000"/>
                </a:solidFill>
              </a:rPr>
              <a:t>does not Involve </a:t>
            </a:r>
            <a:r>
              <a:rPr lang="en-IN" i="1" dirty="0">
                <a:solidFill>
                  <a:srgbClr val="FF0000"/>
                </a:solidFill>
              </a:rPr>
              <a:t>Movement</a:t>
            </a:r>
            <a:r>
              <a:rPr lang="en-IN" dirty="0"/>
              <a:t> of Goods</a:t>
            </a:r>
            <a:br>
              <a:rPr lang="en-IN" dirty="0"/>
            </a:br>
            <a:endParaRPr lang="en-IN" dirty="0"/>
          </a:p>
        </p:txBody>
      </p:sp>
      <p:sp>
        <p:nvSpPr>
          <p:cNvPr id="5" name="Content Placeholder 4">
            <a:extLst>
              <a:ext uri="{FF2B5EF4-FFF2-40B4-BE49-F238E27FC236}">
                <a16:creationId xmlns:a16="http://schemas.microsoft.com/office/drawing/2014/main" id="{76D6CC05-6CA4-45ED-A038-798DFF14A2AF}"/>
              </a:ext>
            </a:extLst>
          </p:cNvPr>
          <p:cNvSpPr>
            <a:spLocks noGrp="1"/>
          </p:cNvSpPr>
          <p:nvPr>
            <p:ph idx="1"/>
          </p:nvPr>
        </p:nvSpPr>
        <p:spPr>
          <a:xfrm>
            <a:off x="1437511" y="2015732"/>
            <a:ext cx="9603275" cy="3450613"/>
          </a:xfrm>
        </p:spPr>
        <p:txBody>
          <a:bodyPr>
            <a:normAutofit lnSpcReduction="10000"/>
          </a:bodyPr>
          <a:lstStyle/>
          <a:p>
            <a:r>
              <a:rPr lang="en-IN" dirty="0"/>
              <a:t>Provision</a:t>
            </a:r>
          </a:p>
          <a:p>
            <a:pPr marL="0" indent="0">
              <a:buNone/>
            </a:pPr>
            <a:r>
              <a:rPr lang="en-IN" dirty="0"/>
              <a:t>Where the supply of goods does not involve movement of goods whether by the supplier or the recipient, the place of supply of such goods shall be the </a:t>
            </a:r>
            <a:r>
              <a:rPr lang="en-IN" i="1" u="sng" dirty="0">
                <a:solidFill>
                  <a:srgbClr val="FF0000"/>
                </a:solidFill>
              </a:rPr>
              <a:t>location of the goods at the time of delivery to the recipient.</a:t>
            </a:r>
          </a:p>
          <a:p>
            <a:r>
              <a:rPr lang="en-IN" dirty="0"/>
              <a:t>Example</a:t>
            </a:r>
          </a:p>
          <a:p>
            <a:pPr marL="0" indent="0">
              <a:buNone/>
            </a:pPr>
            <a:r>
              <a:rPr lang="en-IN" dirty="0"/>
              <a:t>Mr. M of Gujarat purchases a new office with pre- installed furniture and fixtures at Mumbai. What  is the place of supply for the furniture and fixture purchased?</a:t>
            </a:r>
          </a:p>
          <a:p>
            <a:pPr marL="0" indent="0">
              <a:buNone/>
            </a:pPr>
            <a:r>
              <a:rPr lang="en-IN" dirty="0"/>
              <a:t>Ans: </a:t>
            </a:r>
            <a:r>
              <a:rPr lang="en-IN" dirty="0">
                <a:solidFill>
                  <a:srgbClr val="FF0000"/>
                </a:solidFill>
              </a:rPr>
              <a:t>Place of supply- Mumbai (Location of goods at the time of delivery)</a:t>
            </a:r>
          </a:p>
        </p:txBody>
      </p:sp>
      <p:sp>
        <p:nvSpPr>
          <p:cNvPr id="6" name="Thought Bubble: Cloud 5">
            <a:extLst>
              <a:ext uri="{FF2B5EF4-FFF2-40B4-BE49-F238E27FC236}">
                <a16:creationId xmlns:a16="http://schemas.microsoft.com/office/drawing/2014/main" id="{0C8ADBC2-13D9-429B-8AF6-67116270BB1B}"/>
              </a:ext>
            </a:extLst>
          </p:cNvPr>
          <p:cNvSpPr/>
          <p:nvPr/>
        </p:nvSpPr>
        <p:spPr>
          <a:xfrm>
            <a:off x="7833090" y="3074722"/>
            <a:ext cx="2152357" cy="1009692"/>
          </a:xfrm>
          <a:prstGeom prst="cloudCallou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IN" dirty="0"/>
              <a:t>Supply of goods or Service?</a:t>
            </a:r>
          </a:p>
        </p:txBody>
      </p:sp>
      <p:sp>
        <p:nvSpPr>
          <p:cNvPr id="7" name="Thought Bubble: Cloud 6">
            <a:extLst>
              <a:ext uri="{FF2B5EF4-FFF2-40B4-BE49-F238E27FC236}">
                <a16:creationId xmlns:a16="http://schemas.microsoft.com/office/drawing/2014/main" id="{241DFF78-F545-4A36-BF26-3FFB6BC960BF}"/>
              </a:ext>
            </a:extLst>
          </p:cNvPr>
          <p:cNvSpPr/>
          <p:nvPr/>
        </p:nvSpPr>
        <p:spPr>
          <a:xfrm>
            <a:off x="9479281" y="1692791"/>
            <a:ext cx="2145585" cy="1161631"/>
          </a:xfrm>
          <a:prstGeom prst="cloudCallou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IN" dirty="0"/>
              <a:t>Goods</a:t>
            </a:r>
          </a:p>
        </p:txBody>
      </p:sp>
      <p:sp>
        <p:nvSpPr>
          <p:cNvPr id="8" name="Thought Bubble: Cloud 7">
            <a:extLst>
              <a:ext uri="{FF2B5EF4-FFF2-40B4-BE49-F238E27FC236}">
                <a16:creationId xmlns:a16="http://schemas.microsoft.com/office/drawing/2014/main" id="{6631D4CE-96FC-49F9-B00F-6DDF42D0FD43}"/>
              </a:ext>
            </a:extLst>
          </p:cNvPr>
          <p:cNvSpPr/>
          <p:nvPr/>
        </p:nvSpPr>
        <p:spPr>
          <a:xfrm>
            <a:off x="9775870" y="4281295"/>
            <a:ext cx="2145585" cy="1161631"/>
          </a:xfrm>
          <a:prstGeom prst="cloudCallou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IN" dirty="0"/>
              <a:t>Does it involve movement?</a:t>
            </a:r>
          </a:p>
        </p:txBody>
      </p:sp>
      <p:sp>
        <p:nvSpPr>
          <p:cNvPr id="9" name="Thought Bubble: Cloud 8">
            <a:extLst>
              <a:ext uri="{FF2B5EF4-FFF2-40B4-BE49-F238E27FC236}">
                <a16:creationId xmlns:a16="http://schemas.microsoft.com/office/drawing/2014/main" id="{59ECB554-DBF7-4863-AFDF-6805D211679B}"/>
              </a:ext>
            </a:extLst>
          </p:cNvPr>
          <p:cNvSpPr/>
          <p:nvPr/>
        </p:nvSpPr>
        <p:spPr>
          <a:xfrm>
            <a:off x="10475742" y="2725463"/>
            <a:ext cx="1716258" cy="1230379"/>
          </a:xfrm>
          <a:prstGeom prst="cloudCallou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IN" dirty="0"/>
              <a:t>No</a:t>
            </a:r>
          </a:p>
        </p:txBody>
      </p:sp>
      <p:sp>
        <p:nvSpPr>
          <p:cNvPr id="10" name="TextBox 3"/>
          <p:cNvSpPr txBox="1"/>
          <p:nvPr/>
        </p:nvSpPr>
        <p:spPr>
          <a:xfrm>
            <a:off x="0" y="5679366"/>
            <a:ext cx="3273286" cy="33855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600" dirty="0">
                <a:solidFill>
                  <a:schemeClr val="accent1">
                    <a:lumMod val="75000"/>
                  </a:schemeClr>
                </a:solidFill>
              </a:rPr>
              <a:t>CA Varsha Lund</a:t>
            </a:r>
          </a:p>
        </p:txBody>
      </p:sp>
    </p:spTree>
    <p:extLst>
      <p:ext uri="{BB962C8B-B14F-4D97-AF65-F5344CB8AC3E}">
        <p14:creationId xmlns:p14="http://schemas.microsoft.com/office/powerpoint/2010/main" val="1749960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additive="base">
                                        <p:cTn id="27" dur="500" fill="hold"/>
                                        <p:tgtEl>
                                          <p:spTgt spid="6"/>
                                        </p:tgtEl>
                                        <p:attrNameLst>
                                          <p:attrName>ppt_x</p:attrName>
                                        </p:attrNameLst>
                                      </p:cBhvr>
                                      <p:tavLst>
                                        <p:tav tm="0">
                                          <p:val>
                                            <p:strVal val="#ppt_x"/>
                                          </p:val>
                                        </p:tav>
                                        <p:tav tm="100000">
                                          <p:val>
                                            <p:strVal val="#ppt_x"/>
                                          </p:val>
                                        </p:tav>
                                      </p:tavLst>
                                    </p:anim>
                                    <p:anim calcmode="lin" valueType="num">
                                      <p:cBhvr additive="base">
                                        <p:cTn id="2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 calcmode="lin" valueType="num">
                                      <p:cBhvr additive="base">
                                        <p:cTn id="33" dur="500" fill="hold"/>
                                        <p:tgtEl>
                                          <p:spTgt spid="7"/>
                                        </p:tgtEl>
                                        <p:attrNameLst>
                                          <p:attrName>ppt_x</p:attrName>
                                        </p:attrNameLst>
                                      </p:cBhvr>
                                      <p:tavLst>
                                        <p:tav tm="0">
                                          <p:val>
                                            <p:strVal val="#ppt_x"/>
                                          </p:val>
                                        </p:tav>
                                        <p:tav tm="100000">
                                          <p:val>
                                            <p:strVal val="#ppt_x"/>
                                          </p:val>
                                        </p:tav>
                                      </p:tavLst>
                                    </p:anim>
                                    <p:anim calcmode="lin" valueType="num">
                                      <p:cBhvr additive="base">
                                        <p:cTn id="3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anim calcmode="lin" valueType="num">
                                      <p:cBhvr additive="base">
                                        <p:cTn id="39" dur="500" fill="hold"/>
                                        <p:tgtEl>
                                          <p:spTgt spid="8"/>
                                        </p:tgtEl>
                                        <p:attrNameLst>
                                          <p:attrName>ppt_x</p:attrName>
                                        </p:attrNameLst>
                                      </p:cBhvr>
                                      <p:tavLst>
                                        <p:tav tm="0">
                                          <p:val>
                                            <p:strVal val="#ppt_x"/>
                                          </p:val>
                                        </p:tav>
                                        <p:tav tm="100000">
                                          <p:val>
                                            <p:strVal val="#ppt_x"/>
                                          </p:val>
                                        </p:tav>
                                      </p:tavLst>
                                    </p:anim>
                                    <p:anim calcmode="lin" valueType="num">
                                      <p:cBhvr additive="base">
                                        <p:cTn id="4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9"/>
                                        </p:tgtEl>
                                        <p:attrNameLst>
                                          <p:attrName>style.visibility</p:attrName>
                                        </p:attrNameLst>
                                      </p:cBhvr>
                                      <p:to>
                                        <p:strVal val="visible"/>
                                      </p:to>
                                    </p:set>
                                    <p:anim calcmode="lin" valueType="num">
                                      <p:cBhvr additive="base">
                                        <p:cTn id="45" dur="500" fill="hold"/>
                                        <p:tgtEl>
                                          <p:spTgt spid="9"/>
                                        </p:tgtEl>
                                        <p:attrNameLst>
                                          <p:attrName>ppt_x</p:attrName>
                                        </p:attrNameLst>
                                      </p:cBhvr>
                                      <p:tavLst>
                                        <p:tav tm="0">
                                          <p:val>
                                            <p:strVal val="#ppt_x"/>
                                          </p:val>
                                        </p:tav>
                                        <p:tav tm="100000">
                                          <p:val>
                                            <p:strVal val="#ppt_x"/>
                                          </p:val>
                                        </p:tav>
                                      </p:tavLst>
                                    </p:anim>
                                    <p:anim calcmode="lin" valueType="num">
                                      <p:cBhvr additive="base">
                                        <p:cTn id="4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P spid="7" grpId="0" animBg="1"/>
      <p:bldP spid="8"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A6E525B-243A-471D-93E5-8324376CBD44}"/>
              </a:ext>
            </a:extLst>
          </p:cNvPr>
          <p:cNvSpPr>
            <a:spLocks noGrp="1"/>
          </p:cNvSpPr>
          <p:nvPr>
            <p:ph type="title"/>
          </p:nvPr>
        </p:nvSpPr>
        <p:spPr>
          <a:xfrm>
            <a:off x="1451579" y="576776"/>
            <a:ext cx="9603275" cy="1009692"/>
          </a:xfrm>
        </p:spPr>
        <p:txBody>
          <a:bodyPr>
            <a:normAutofit fontScale="90000"/>
          </a:bodyPr>
          <a:lstStyle/>
          <a:p>
            <a:r>
              <a:rPr lang="en-IN" dirty="0"/>
              <a:t>Supply Involving </a:t>
            </a:r>
            <a:r>
              <a:rPr lang="en-IN" dirty="0">
                <a:solidFill>
                  <a:srgbClr val="FF0000"/>
                </a:solidFill>
              </a:rPr>
              <a:t>assembly / installation  </a:t>
            </a:r>
            <a:r>
              <a:rPr lang="en-IN" dirty="0"/>
              <a:t>at site</a:t>
            </a:r>
            <a:br>
              <a:rPr lang="en-IN" dirty="0"/>
            </a:br>
            <a:endParaRPr lang="en-IN" dirty="0"/>
          </a:p>
        </p:txBody>
      </p:sp>
      <p:sp>
        <p:nvSpPr>
          <p:cNvPr id="5" name="Content Placeholder 4">
            <a:extLst>
              <a:ext uri="{FF2B5EF4-FFF2-40B4-BE49-F238E27FC236}">
                <a16:creationId xmlns:a16="http://schemas.microsoft.com/office/drawing/2014/main" id="{76D6CC05-6CA4-45ED-A038-798DFF14A2AF}"/>
              </a:ext>
            </a:extLst>
          </p:cNvPr>
          <p:cNvSpPr>
            <a:spLocks noGrp="1"/>
          </p:cNvSpPr>
          <p:nvPr>
            <p:ph idx="1"/>
          </p:nvPr>
        </p:nvSpPr>
        <p:spPr>
          <a:xfrm>
            <a:off x="1437511" y="2015732"/>
            <a:ext cx="9603275" cy="3450613"/>
          </a:xfrm>
        </p:spPr>
        <p:txBody>
          <a:bodyPr>
            <a:normAutofit/>
          </a:bodyPr>
          <a:lstStyle/>
          <a:p>
            <a:r>
              <a:rPr lang="en-IN" dirty="0"/>
              <a:t>Provision</a:t>
            </a:r>
          </a:p>
          <a:p>
            <a:pPr marL="0" indent="0">
              <a:buNone/>
            </a:pPr>
            <a:r>
              <a:rPr lang="en-IN" dirty="0"/>
              <a:t>Where the goods are assembled or installed at site , the place of supply shall be the </a:t>
            </a:r>
            <a:r>
              <a:rPr lang="en-IN" i="1" u="sng" dirty="0">
                <a:solidFill>
                  <a:srgbClr val="FF0000"/>
                </a:solidFill>
              </a:rPr>
              <a:t>location of such installation or assembly.</a:t>
            </a:r>
          </a:p>
          <a:p>
            <a:r>
              <a:rPr lang="en-IN" dirty="0"/>
              <a:t>Example</a:t>
            </a:r>
          </a:p>
          <a:p>
            <a:pPr marL="0" indent="0">
              <a:buNone/>
            </a:pPr>
            <a:r>
              <a:rPr lang="en-IN" dirty="0"/>
              <a:t>Mr. M of Gujarat purchases a machine from Mr. B of New Delhi to be installed in his factory at Mumbai. What is the place of supply?</a:t>
            </a:r>
          </a:p>
          <a:p>
            <a:pPr marL="0" indent="0">
              <a:buNone/>
            </a:pPr>
            <a:r>
              <a:rPr lang="en-IN" dirty="0"/>
              <a:t>Ans: </a:t>
            </a:r>
            <a:r>
              <a:rPr lang="en-IN" dirty="0">
                <a:solidFill>
                  <a:srgbClr val="FF0000"/>
                </a:solidFill>
              </a:rPr>
              <a:t>Place of supply- Mumbai (Location where goods are installed/assembled)</a:t>
            </a:r>
          </a:p>
        </p:txBody>
      </p:sp>
      <p:sp>
        <p:nvSpPr>
          <p:cNvPr id="6" name="Thought Bubble: Cloud 5">
            <a:extLst>
              <a:ext uri="{FF2B5EF4-FFF2-40B4-BE49-F238E27FC236}">
                <a16:creationId xmlns:a16="http://schemas.microsoft.com/office/drawing/2014/main" id="{0C8ADBC2-13D9-429B-8AF6-67116270BB1B}"/>
              </a:ext>
            </a:extLst>
          </p:cNvPr>
          <p:cNvSpPr/>
          <p:nvPr/>
        </p:nvSpPr>
        <p:spPr>
          <a:xfrm>
            <a:off x="7567507" y="2843056"/>
            <a:ext cx="2152357" cy="1009692"/>
          </a:xfrm>
          <a:prstGeom prst="cloudCallou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IN" dirty="0"/>
              <a:t>Supply of goods or Service?</a:t>
            </a:r>
          </a:p>
        </p:txBody>
      </p:sp>
      <p:sp>
        <p:nvSpPr>
          <p:cNvPr id="7" name="Thought Bubble: Cloud 6">
            <a:extLst>
              <a:ext uri="{FF2B5EF4-FFF2-40B4-BE49-F238E27FC236}">
                <a16:creationId xmlns:a16="http://schemas.microsoft.com/office/drawing/2014/main" id="{241DFF78-F545-4A36-BF26-3FFB6BC960BF}"/>
              </a:ext>
            </a:extLst>
          </p:cNvPr>
          <p:cNvSpPr/>
          <p:nvPr/>
        </p:nvSpPr>
        <p:spPr>
          <a:xfrm>
            <a:off x="9027547" y="1590236"/>
            <a:ext cx="2145585" cy="1161631"/>
          </a:xfrm>
          <a:prstGeom prst="cloudCallou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IN" dirty="0"/>
              <a:t>Goods</a:t>
            </a:r>
          </a:p>
        </p:txBody>
      </p:sp>
      <p:sp>
        <p:nvSpPr>
          <p:cNvPr id="10" name="Thought Bubble: Cloud 9">
            <a:extLst>
              <a:ext uri="{FF2B5EF4-FFF2-40B4-BE49-F238E27FC236}">
                <a16:creationId xmlns:a16="http://schemas.microsoft.com/office/drawing/2014/main" id="{C7476F5D-B160-43E8-AB92-43A853C9D868}"/>
              </a:ext>
            </a:extLst>
          </p:cNvPr>
          <p:cNvSpPr/>
          <p:nvPr/>
        </p:nvSpPr>
        <p:spPr>
          <a:xfrm>
            <a:off x="8393388" y="3773398"/>
            <a:ext cx="2152357" cy="1009692"/>
          </a:xfrm>
          <a:prstGeom prst="cloudCallou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IN" dirty="0"/>
              <a:t>Which situation?</a:t>
            </a:r>
          </a:p>
        </p:txBody>
      </p:sp>
      <p:sp>
        <p:nvSpPr>
          <p:cNvPr id="11" name="Thought Bubble: Cloud 10">
            <a:extLst>
              <a:ext uri="{FF2B5EF4-FFF2-40B4-BE49-F238E27FC236}">
                <a16:creationId xmlns:a16="http://schemas.microsoft.com/office/drawing/2014/main" id="{355390CF-2327-482C-BD95-678174694C1B}"/>
              </a:ext>
            </a:extLst>
          </p:cNvPr>
          <p:cNvSpPr/>
          <p:nvPr/>
        </p:nvSpPr>
        <p:spPr>
          <a:xfrm>
            <a:off x="10100339" y="2799885"/>
            <a:ext cx="2145585" cy="1161631"/>
          </a:xfrm>
          <a:prstGeom prst="cloudCallou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IN" dirty="0"/>
              <a:t>Goods are installed/assembled</a:t>
            </a:r>
          </a:p>
        </p:txBody>
      </p:sp>
      <p:sp>
        <p:nvSpPr>
          <p:cNvPr id="8" name="TextBox 3"/>
          <p:cNvSpPr txBox="1"/>
          <p:nvPr/>
        </p:nvSpPr>
        <p:spPr>
          <a:xfrm>
            <a:off x="0" y="5679366"/>
            <a:ext cx="3273286" cy="33855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600" dirty="0">
                <a:solidFill>
                  <a:schemeClr val="accent1">
                    <a:lumMod val="75000"/>
                  </a:schemeClr>
                </a:solidFill>
              </a:rPr>
              <a:t>CA Varsha Lund</a:t>
            </a:r>
          </a:p>
        </p:txBody>
      </p:sp>
    </p:spTree>
    <p:extLst>
      <p:ext uri="{BB962C8B-B14F-4D97-AF65-F5344CB8AC3E}">
        <p14:creationId xmlns:p14="http://schemas.microsoft.com/office/powerpoint/2010/main" val="3362107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additive="base">
                                        <p:cTn id="27" dur="500" fill="hold"/>
                                        <p:tgtEl>
                                          <p:spTgt spid="6"/>
                                        </p:tgtEl>
                                        <p:attrNameLst>
                                          <p:attrName>ppt_x</p:attrName>
                                        </p:attrNameLst>
                                      </p:cBhvr>
                                      <p:tavLst>
                                        <p:tav tm="0">
                                          <p:val>
                                            <p:strVal val="#ppt_x"/>
                                          </p:val>
                                        </p:tav>
                                        <p:tav tm="100000">
                                          <p:val>
                                            <p:strVal val="#ppt_x"/>
                                          </p:val>
                                        </p:tav>
                                      </p:tavLst>
                                    </p:anim>
                                    <p:anim calcmode="lin" valueType="num">
                                      <p:cBhvr additive="base">
                                        <p:cTn id="2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 calcmode="lin" valueType="num">
                                      <p:cBhvr additive="base">
                                        <p:cTn id="33" dur="500" fill="hold"/>
                                        <p:tgtEl>
                                          <p:spTgt spid="7"/>
                                        </p:tgtEl>
                                        <p:attrNameLst>
                                          <p:attrName>ppt_x</p:attrName>
                                        </p:attrNameLst>
                                      </p:cBhvr>
                                      <p:tavLst>
                                        <p:tav tm="0">
                                          <p:val>
                                            <p:strVal val="#ppt_x"/>
                                          </p:val>
                                        </p:tav>
                                        <p:tav tm="100000">
                                          <p:val>
                                            <p:strVal val="#ppt_x"/>
                                          </p:val>
                                        </p:tav>
                                      </p:tavLst>
                                    </p:anim>
                                    <p:anim calcmode="lin" valueType="num">
                                      <p:cBhvr additive="base">
                                        <p:cTn id="3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additive="base">
                                        <p:cTn id="39" dur="500" fill="hold"/>
                                        <p:tgtEl>
                                          <p:spTgt spid="10"/>
                                        </p:tgtEl>
                                        <p:attrNameLst>
                                          <p:attrName>ppt_x</p:attrName>
                                        </p:attrNameLst>
                                      </p:cBhvr>
                                      <p:tavLst>
                                        <p:tav tm="0">
                                          <p:val>
                                            <p:strVal val="#ppt_x"/>
                                          </p:val>
                                        </p:tav>
                                        <p:tav tm="100000">
                                          <p:val>
                                            <p:strVal val="#ppt_x"/>
                                          </p:val>
                                        </p:tav>
                                      </p:tavLst>
                                    </p:anim>
                                    <p:anim calcmode="lin" valueType="num">
                                      <p:cBhvr additive="base">
                                        <p:cTn id="4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additive="base">
                                        <p:cTn id="45" dur="500" fill="hold"/>
                                        <p:tgtEl>
                                          <p:spTgt spid="11"/>
                                        </p:tgtEl>
                                        <p:attrNameLst>
                                          <p:attrName>ppt_x</p:attrName>
                                        </p:attrNameLst>
                                      </p:cBhvr>
                                      <p:tavLst>
                                        <p:tav tm="0">
                                          <p:val>
                                            <p:strVal val="#ppt_x"/>
                                          </p:val>
                                        </p:tav>
                                        <p:tav tm="100000">
                                          <p:val>
                                            <p:strVal val="#ppt_x"/>
                                          </p:val>
                                        </p:tav>
                                      </p:tavLst>
                                    </p:anim>
                                    <p:anim calcmode="lin" valueType="num">
                                      <p:cBhvr additive="base">
                                        <p:cTn id="4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P spid="7" grpId="0" animBg="1"/>
      <p:bldP spid="10" grpId="0" animBg="1"/>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A6E525B-243A-471D-93E5-8324376CBD44}"/>
              </a:ext>
            </a:extLst>
          </p:cNvPr>
          <p:cNvSpPr>
            <a:spLocks noGrp="1"/>
          </p:cNvSpPr>
          <p:nvPr>
            <p:ph type="title"/>
          </p:nvPr>
        </p:nvSpPr>
        <p:spPr>
          <a:xfrm>
            <a:off x="1451579" y="576776"/>
            <a:ext cx="9603275" cy="1009692"/>
          </a:xfrm>
        </p:spPr>
        <p:txBody>
          <a:bodyPr>
            <a:normAutofit/>
          </a:bodyPr>
          <a:lstStyle/>
          <a:p>
            <a:r>
              <a:rPr lang="en-IN" dirty="0"/>
              <a:t>GOODS SUPPLIED </a:t>
            </a:r>
            <a:r>
              <a:rPr lang="en-IN" dirty="0">
                <a:solidFill>
                  <a:srgbClr val="FF0000"/>
                </a:solidFill>
              </a:rPr>
              <a:t>ON BOARD A CONVEYANCE </a:t>
            </a:r>
          </a:p>
        </p:txBody>
      </p:sp>
      <p:sp>
        <p:nvSpPr>
          <p:cNvPr id="5" name="Content Placeholder 4">
            <a:extLst>
              <a:ext uri="{FF2B5EF4-FFF2-40B4-BE49-F238E27FC236}">
                <a16:creationId xmlns:a16="http://schemas.microsoft.com/office/drawing/2014/main" id="{76D6CC05-6CA4-45ED-A038-798DFF14A2AF}"/>
              </a:ext>
            </a:extLst>
          </p:cNvPr>
          <p:cNvSpPr>
            <a:spLocks noGrp="1"/>
          </p:cNvSpPr>
          <p:nvPr>
            <p:ph idx="1"/>
          </p:nvPr>
        </p:nvSpPr>
        <p:spPr>
          <a:xfrm>
            <a:off x="1437511" y="2015732"/>
            <a:ext cx="9603275" cy="3450613"/>
          </a:xfrm>
        </p:spPr>
        <p:txBody>
          <a:bodyPr>
            <a:normAutofit fontScale="92500" lnSpcReduction="20000"/>
          </a:bodyPr>
          <a:lstStyle/>
          <a:p>
            <a:r>
              <a:rPr lang="en-IN" dirty="0"/>
              <a:t>Provision</a:t>
            </a:r>
          </a:p>
          <a:p>
            <a:pPr marL="0" indent="0">
              <a:buNone/>
            </a:pPr>
            <a:r>
              <a:rPr lang="en-IN" dirty="0"/>
              <a:t>Where the goods are supplied on board a conveyance including a vessel , an aircraft, a train or a motor vehicle , the place of supply shall be the </a:t>
            </a:r>
            <a:r>
              <a:rPr lang="en-IN" i="1" u="sng" dirty="0">
                <a:solidFill>
                  <a:srgbClr val="FF0000"/>
                </a:solidFill>
              </a:rPr>
              <a:t>location at which the goods are taken on board.</a:t>
            </a:r>
          </a:p>
          <a:p>
            <a:r>
              <a:rPr lang="en-IN" dirty="0"/>
              <a:t>Example</a:t>
            </a:r>
          </a:p>
          <a:p>
            <a:pPr marL="0" indent="0">
              <a:buNone/>
            </a:pPr>
            <a:r>
              <a:rPr lang="en-IN" dirty="0"/>
              <a:t>Mr. M of Mumbai boards a Mumbai –Delhi flight and supplies canned aerated drinks to passengers on the train. The goods were taken on board at Mumbai. What is the place of supply?</a:t>
            </a:r>
          </a:p>
          <a:p>
            <a:pPr marL="0" indent="0">
              <a:buNone/>
            </a:pPr>
            <a:r>
              <a:rPr lang="en-IN" dirty="0"/>
              <a:t>Ans: </a:t>
            </a:r>
            <a:r>
              <a:rPr lang="en-IN" dirty="0">
                <a:solidFill>
                  <a:srgbClr val="FF0000"/>
                </a:solidFill>
              </a:rPr>
              <a:t>Place of supply- Mumbai (Location where goods are taken on board a conveyance)</a:t>
            </a:r>
          </a:p>
        </p:txBody>
      </p:sp>
      <p:sp>
        <p:nvSpPr>
          <p:cNvPr id="6" name="Thought Bubble: Cloud 5">
            <a:extLst>
              <a:ext uri="{FF2B5EF4-FFF2-40B4-BE49-F238E27FC236}">
                <a16:creationId xmlns:a16="http://schemas.microsoft.com/office/drawing/2014/main" id="{0C8ADBC2-13D9-429B-8AF6-67116270BB1B}"/>
              </a:ext>
            </a:extLst>
          </p:cNvPr>
          <p:cNvSpPr/>
          <p:nvPr/>
        </p:nvSpPr>
        <p:spPr>
          <a:xfrm>
            <a:off x="7815637" y="3158511"/>
            <a:ext cx="2152357" cy="1009692"/>
          </a:xfrm>
          <a:prstGeom prst="cloudCallou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IN" dirty="0"/>
              <a:t>Supply of goods or Service?</a:t>
            </a:r>
          </a:p>
        </p:txBody>
      </p:sp>
      <p:sp>
        <p:nvSpPr>
          <p:cNvPr id="7" name="Thought Bubble: Cloud 6">
            <a:extLst>
              <a:ext uri="{FF2B5EF4-FFF2-40B4-BE49-F238E27FC236}">
                <a16:creationId xmlns:a16="http://schemas.microsoft.com/office/drawing/2014/main" id="{241DFF78-F545-4A36-BF26-3FFB6BC960BF}"/>
              </a:ext>
            </a:extLst>
          </p:cNvPr>
          <p:cNvSpPr/>
          <p:nvPr/>
        </p:nvSpPr>
        <p:spPr>
          <a:xfrm>
            <a:off x="9142721" y="1847935"/>
            <a:ext cx="2145585" cy="1161631"/>
          </a:xfrm>
          <a:prstGeom prst="cloudCallou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IN" dirty="0"/>
              <a:t>Goods</a:t>
            </a:r>
          </a:p>
        </p:txBody>
      </p:sp>
      <p:sp>
        <p:nvSpPr>
          <p:cNvPr id="10" name="Thought Bubble: Cloud 9">
            <a:extLst>
              <a:ext uri="{FF2B5EF4-FFF2-40B4-BE49-F238E27FC236}">
                <a16:creationId xmlns:a16="http://schemas.microsoft.com/office/drawing/2014/main" id="{C7476F5D-B160-43E8-AB92-43A853C9D868}"/>
              </a:ext>
            </a:extLst>
          </p:cNvPr>
          <p:cNvSpPr/>
          <p:nvPr/>
        </p:nvSpPr>
        <p:spPr>
          <a:xfrm>
            <a:off x="9131773" y="3876225"/>
            <a:ext cx="2152357" cy="1009692"/>
          </a:xfrm>
          <a:prstGeom prst="cloudCallou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IN" dirty="0"/>
              <a:t>Which situation?</a:t>
            </a:r>
          </a:p>
        </p:txBody>
      </p:sp>
      <p:sp>
        <p:nvSpPr>
          <p:cNvPr id="11" name="Thought Bubble: Cloud 10">
            <a:extLst>
              <a:ext uri="{FF2B5EF4-FFF2-40B4-BE49-F238E27FC236}">
                <a16:creationId xmlns:a16="http://schemas.microsoft.com/office/drawing/2014/main" id="{355390CF-2327-482C-BD95-678174694C1B}"/>
              </a:ext>
            </a:extLst>
          </p:cNvPr>
          <p:cNvSpPr/>
          <p:nvPr/>
        </p:nvSpPr>
        <p:spPr>
          <a:xfrm>
            <a:off x="10454681" y="2747900"/>
            <a:ext cx="2145585" cy="1161631"/>
          </a:xfrm>
          <a:prstGeom prst="cloudCallou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IN" dirty="0"/>
              <a:t>Goods taken on board a conveyance</a:t>
            </a:r>
          </a:p>
        </p:txBody>
      </p:sp>
      <p:sp>
        <p:nvSpPr>
          <p:cNvPr id="8" name="TextBox 3"/>
          <p:cNvSpPr txBox="1"/>
          <p:nvPr/>
        </p:nvSpPr>
        <p:spPr>
          <a:xfrm>
            <a:off x="0" y="5679366"/>
            <a:ext cx="3273286" cy="33855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600" dirty="0">
                <a:solidFill>
                  <a:schemeClr val="accent1">
                    <a:lumMod val="75000"/>
                  </a:schemeClr>
                </a:solidFill>
              </a:rPr>
              <a:t>CA Varsha Lund</a:t>
            </a:r>
          </a:p>
        </p:txBody>
      </p:sp>
    </p:spTree>
    <p:extLst>
      <p:ext uri="{BB962C8B-B14F-4D97-AF65-F5344CB8AC3E}">
        <p14:creationId xmlns:p14="http://schemas.microsoft.com/office/powerpoint/2010/main" val="1863462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additive="base">
                                        <p:cTn id="27" dur="500" fill="hold"/>
                                        <p:tgtEl>
                                          <p:spTgt spid="6"/>
                                        </p:tgtEl>
                                        <p:attrNameLst>
                                          <p:attrName>ppt_x</p:attrName>
                                        </p:attrNameLst>
                                      </p:cBhvr>
                                      <p:tavLst>
                                        <p:tav tm="0">
                                          <p:val>
                                            <p:strVal val="#ppt_x"/>
                                          </p:val>
                                        </p:tav>
                                        <p:tav tm="100000">
                                          <p:val>
                                            <p:strVal val="#ppt_x"/>
                                          </p:val>
                                        </p:tav>
                                      </p:tavLst>
                                    </p:anim>
                                    <p:anim calcmode="lin" valueType="num">
                                      <p:cBhvr additive="base">
                                        <p:cTn id="2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 calcmode="lin" valueType="num">
                                      <p:cBhvr additive="base">
                                        <p:cTn id="33" dur="500" fill="hold"/>
                                        <p:tgtEl>
                                          <p:spTgt spid="7"/>
                                        </p:tgtEl>
                                        <p:attrNameLst>
                                          <p:attrName>ppt_x</p:attrName>
                                        </p:attrNameLst>
                                      </p:cBhvr>
                                      <p:tavLst>
                                        <p:tav tm="0">
                                          <p:val>
                                            <p:strVal val="#ppt_x"/>
                                          </p:val>
                                        </p:tav>
                                        <p:tav tm="100000">
                                          <p:val>
                                            <p:strVal val="#ppt_x"/>
                                          </p:val>
                                        </p:tav>
                                      </p:tavLst>
                                    </p:anim>
                                    <p:anim calcmode="lin" valueType="num">
                                      <p:cBhvr additive="base">
                                        <p:cTn id="3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additive="base">
                                        <p:cTn id="39" dur="500" fill="hold"/>
                                        <p:tgtEl>
                                          <p:spTgt spid="10"/>
                                        </p:tgtEl>
                                        <p:attrNameLst>
                                          <p:attrName>ppt_x</p:attrName>
                                        </p:attrNameLst>
                                      </p:cBhvr>
                                      <p:tavLst>
                                        <p:tav tm="0">
                                          <p:val>
                                            <p:strVal val="#ppt_x"/>
                                          </p:val>
                                        </p:tav>
                                        <p:tav tm="100000">
                                          <p:val>
                                            <p:strVal val="#ppt_x"/>
                                          </p:val>
                                        </p:tav>
                                      </p:tavLst>
                                    </p:anim>
                                    <p:anim calcmode="lin" valueType="num">
                                      <p:cBhvr additive="base">
                                        <p:cTn id="4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additive="base">
                                        <p:cTn id="45" dur="500" fill="hold"/>
                                        <p:tgtEl>
                                          <p:spTgt spid="11"/>
                                        </p:tgtEl>
                                        <p:attrNameLst>
                                          <p:attrName>ppt_x</p:attrName>
                                        </p:attrNameLst>
                                      </p:cBhvr>
                                      <p:tavLst>
                                        <p:tav tm="0">
                                          <p:val>
                                            <p:strVal val="#ppt_x"/>
                                          </p:val>
                                        </p:tav>
                                        <p:tav tm="100000">
                                          <p:val>
                                            <p:strVal val="#ppt_x"/>
                                          </p:val>
                                        </p:tav>
                                      </p:tavLst>
                                    </p:anim>
                                    <p:anim calcmode="lin" valueType="num">
                                      <p:cBhvr additive="base">
                                        <p:cTn id="4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P spid="7" grpId="0" animBg="1"/>
      <p:bldP spid="10" grpId="0" animBg="1"/>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A6E525B-243A-471D-93E5-8324376CBD44}"/>
              </a:ext>
            </a:extLst>
          </p:cNvPr>
          <p:cNvSpPr>
            <a:spLocks noGrp="1"/>
          </p:cNvSpPr>
          <p:nvPr>
            <p:ph type="title"/>
          </p:nvPr>
        </p:nvSpPr>
        <p:spPr>
          <a:xfrm>
            <a:off x="1451579" y="576776"/>
            <a:ext cx="9603275" cy="1009692"/>
          </a:xfrm>
        </p:spPr>
        <p:txBody>
          <a:bodyPr>
            <a:normAutofit fontScale="90000"/>
          </a:bodyPr>
          <a:lstStyle/>
          <a:p>
            <a:pPr algn="ctr"/>
            <a:r>
              <a:rPr lang="en-IN" dirty="0"/>
              <a:t>GOODS delivered by supplier to recipient </a:t>
            </a:r>
            <a:r>
              <a:rPr lang="en-IN" dirty="0">
                <a:solidFill>
                  <a:srgbClr val="FF0000"/>
                </a:solidFill>
              </a:rPr>
              <a:t>on direction of a third person</a:t>
            </a:r>
            <a:r>
              <a:rPr lang="en-IN" dirty="0"/>
              <a:t> </a:t>
            </a:r>
            <a:br>
              <a:rPr lang="en-IN" dirty="0"/>
            </a:br>
            <a:r>
              <a:rPr lang="en-IN" dirty="0">
                <a:solidFill>
                  <a:srgbClr val="FF0000"/>
                </a:solidFill>
              </a:rPr>
              <a:t>(bill to – ship to- model)</a:t>
            </a:r>
          </a:p>
        </p:txBody>
      </p:sp>
      <p:sp>
        <p:nvSpPr>
          <p:cNvPr id="5" name="Content Placeholder 4">
            <a:extLst>
              <a:ext uri="{FF2B5EF4-FFF2-40B4-BE49-F238E27FC236}">
                <a16:creationId xmlns:a16="http://schemas.microsoft.com/office/drawing/2014/main" id="{76D6CC05-6CA4-45ED-A038-798DFF14A2AF}"/>
              </a:ext>
            </a:extLst>
          </p:cNvPr>
          <p:cNvSpPr>
            <a:spLocks noGrp="1"/>
          </p:cNvSpPr>
          <p:nvPr>
            <p:ph idx="1"/>
          </p:nvPr>
        </p:nvSpPr>
        <p:spPr>
          <a:xfrm>
            <a:off x="1437511" y="2015732"/>
            <a:ext cx="9603275" cy="3450613"/>
          </a:xfrm>
        </p:spPr>
        <p:txBody>
          <a:bodyPr>
            <a:normAutofit/>
          </a:bodyPr>
          <a:lstStyle/>
          <a:p>
            <a:r>
              <a:rPr lang="en-IN" dirty="0"/>
              <a:t>Provision</a:t>
            </a:r>
          </a:p>
          <a:p>
            <a:pPr marL="0" indent="0" algn="just">
              <a:buNone/>
            </a:pPr>
            <a:r>
              <a:rPr lang="en-IN" dirty="0"/>
              <a:t>Where the goods are delivered by the supplier to a recipient or any other person </a:t>
            </a:r>
            <a:r>
              <a:rPr lang="en-IN" i="1" u="sng" dirty="0">
                <a:solidFill>
                  <a:srgbClr val="FF0000"/>
                </a:solidFill>
              </a:rPr>
              <a:t>on the direction of a third person</a:t>
            </a:r>
            <a:r>
              <a:rPr lang="en-IN" dirty="0"/>
              <a:t> , whether acting as an agent or otherwise, before or during movement of goods, either by way of transfer of documents of title to the goods or otherwise, it shall be deemed that the said third person has received the goods and the </a:t>
            </a:r>
            <a:r>
              <a:rPr lang="en-IN" i="1" u="sng" dirty="0">
                <a:solidFill>
                  <a:srgbClr val="FF0000"/>
                </a:solidFill>
              </a:rPr>
              <a:t>place of supply</a:t>
            </a:r>
            <a:r>
              <a:rPr lang="en-IN" dirty="0"/>
              <a:t> of such goods shall be the principal </a:t>
            </a:r>
            <a:r>
              <a:rPr lang="en-IN" i="1" u="sng" dirty="0">
                <a:solidFill>
                  <a:srgbClr val="FF0000"/>
                </a:solidFill>
              </a:rPr>
              <a:t>place of business of such person.</a:t>
            </a:r>
          </a:p>
        </p:txBody>
      </p:sp>
      <p:sp>
        <p:nvSpPr>
          <p:cNvPr id="6" name="TextBox 3"/>
          <p:cNvSpPr txBox="1"/>
          <p:nvPr/>
        </p:nvSpPr>
        <p:spPr>
          <a:xfrm>
            <a:off x="0" y="5679366"/>
            <a:ext cx="3273286" cy="33855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600" dirty="0">
                <a:solidFill>
                  <a:schemeClr val="accent1">
                    <a:lumMod val="75000"/>
                  </a:schemeClr>
                </a:solidFill>
              </a:rPr>
              <a:t>CA Varsha Lund</a:t>
            </a:r>
          </a:p>
        </p:txBody>
      </p:sp>
    </p:spTree>
    <p:extLst>
      <p:ext uri="{BB962C8B-B14F-4D97-AF65-F5344CB8AC3E}">
        <p14:creationId xmlns:p14="http://schemas.microsoft.com/office/powerpoint/2010/main" val="315795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D5E00E3-2D9C-46FA-AFC0-0CEDEBB3F2AA}"/>
              </a:ext>
            </a:extLst>
          </p:cNvPr>
          <p:cNvSpPr/>
          <p:nvPr/>
        </p:nvSpPr>
        <p:spPr>
          <a:xfrm>
            <a:off x="2258354" y="2221196"/>
            <a:ext cx="1716258" cy="96363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IN" dirty="0"/>
              <a:t>Supplier</a:t>
            </a:r>
          </a:p>
        </p:txBody>
      </p:sp>
      <p:sp>
        <p:nvSpPr>
          <p:cNvPr id="3" name="Rectangle 2">
            <a:extLst>
              <a:ext uri="{FF2B5EF4-FFF2-40B4-BE49-F238E27FC236}">
                <a16:creationId xmlns:a16="http://schemas.microsoft.com/office/drawing/2014/main" id="{5D6D2EBC-EE01-425E-8C70-850BC99604B0}"/>
              </a:ext>
            </a:extLst>
          </p:cNvPr>
          <p:cNvSpPr/>
          <p:nvPr/>
        </p:nvSpPr>
        <p:spPr>
          <a:xfrm>
            <a:off x="6353908" y="3713944"/>
            <a:ext cx="1716258" cy="96363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IN" dirty="0"/>
              <a:t>Goods are delivered</a:t>
            </a:r>
          </a:p>
        </p:txBody>
      </p:sp>
      <p:sp>
        <p:nvSpPr>
          <p:cNvPr id="4" name="Rectangle 3">
            <a:extLst>
              <a:ext uri="{FF2B5EF4-FFF2-40B4-BE49-F238E27FC236}">
                <a16:creationId xmlns:a16="http://schemas.microsoft.com/office/drawing/2014/main" id="{EEA9F607-B225-4A97-AE5D-740715A6322C}"/>
              </a:ext>
            </a:extLst>
          </p:cNvPr>
          <p:cNvSpPr/>
          <p:nvPr/>
        </p:nvSpPr>
        <p:spPr>
          <a:xfrm>
            <a:off x="6353908" y="586154"/>
            <a:ext cx="1716258" cy="96363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IN" dirty="0"/>
              <a:t>Recipient</a:t>
            </a:r>
          </a:p>
          <a:p>
            <a:pPr algn="ctr"/>
            <a:r>
              <a:rPr lang="en-IN" dirty="0"/>
              <a:t>(Third Person) </a:t>
            </a:r>
          </a:p>
          <a:p>
            <a:pPr algn="ctr"/>
            <a:endParaRPr lang="en-IN" dirty="0"/>
          </a:p>
        </p:txBody>
      </p:sp>
      <p:sp>
        <p:nvSpPr>
          <p:cNvPr id="7" name="Arrow: Down 6">
            <a:extLst>
              <a:ext uri="{FF2B5EF4-FFF2-40B4-BE49-F238E27FC236}">
                <a16:creationId xmlns:a16="http://schemas.microsoft.com/office/drawing/2014/main" id="{94A51779-44AF-45F9-B862-2A5E999E6A56}"/>
              </a:ext>
            </a:extLst>
          </p:cNvPr>
          <p:cNvSpPr/>
          <p:nvPr/>
        </p:nvSpPr>
        <p:spPr>
          <a:xfrm rot="14879625">
            <a:off x="4663275" y="680385"/>
            <a:ext cx="745587" cy="1738810"/>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IN" dirty="0"/>
          </a:p>
        </p:txBody>
      </p:sp>
      <p:sp>
        <p:nvSpPr>
          <p:cNvPr id="8" name="Oval 7">
            <a:extLst>
              <a:ext uri="{FF2B5EF4-FFF2-40B4-BE49-F238E27FC236}">
                <a16:creationId xmlns:a16="http://schemas.microsoft.com/office/drawing/2014/main" id="{6097613E-4D47-4D42-BF6F-9684FA1182FB}"/>
              </a:ext>
            </a:extLst>
          </p:cNvPr>
          <p:cNvSpPr/>
          <p:nvPr/>
        </p:nvSpPr>
        <p:spPr>
          <a:xfrm>
            <a:off x="8442254" y="1448679"/>
            <a:ext cx="3038622" cy="2363372"/>
          </a:xfrm>
          <a:prstGeom prst="ellipse">
            <a:avLst/>
          </a:prstGeom>
          <a:solidFill>
            <a:schemeClr val="accent6">
              <a:lumMod val="40000"/>
              <a:lumOff val="6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rgbClr val="002060"/>
                </a:solidFill>
              </a:rPr>
              <a:t>Recipient (Third person ) instructed supplier to deliver the goods to another person</a:t>
            </a:r>
          </a:p>
        </p:txBody>
      </p:sp>
      <p:sp>
        <p:nvSpPr>
          <p:cNvPr id="9" name="Arrow: Down 8">
            <a:extLst>
              <a:ext uri="{FF2B5EF4-FFF2-40B4-BE49-F238E27FC236}">
                <a16:creationId xmlns:a16="http://schemas.microsoft.com/office/drawing/2014/main" id="{02DA5AE1-5B78-4558-A045-9461475C1235}"/>
              </a:ext>
            </a:extLst>
          </p:cNvPr>
          <p:cNvSpPr/>
          <p:nvPr/>
        </p:nvSpPr>
        <p:spPr>
          <a:xfrm rot="18280605">
            <a:off x="4715687" y="2942646"/>
            <a:ext cx="745587" cy="1738810"/>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IN" dirty="0"/>
          </a:p>
        </p:txBody>
      </p:sp>
      <p:sp>
        <p:nvSpPr>
          <p:cNvPr id="10" name="Rectangle: Rounded Corners 9">
            <a:extLst>
              <a:ext uri="{FF2B5EF4-FFF2-40B4-BE49-F238E27FC236}">
                <a16:creationId xmlns:a16="http://schemas.microsoft.com/office/drawing/2014/main" id="{0A80F202-8AFC-47B3-A053-1D4E6D799527}"/>
              </a:ext>
            </a:extLst>
          </p:cNvPr>
          <p:cNvSpPr/>
          <p:nvPr/>
        </p:nvSpPr>
        <p:spPr>
          <a:xfrm>
            <a:off x="3376246" y="586154"/>
            <a:ext cx="1350499" cy="694006"/>
          </a:xfrm>
          <a:prstGeom prst="roundRect">
            <a:avLst/>
          </a:prstGeom>
          <a:solidFill>
            <a:srgbClr val="FFCC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rgbClr val="FF0000"/>
                </a:solidFill>
              </a:rPr>
              <a:t>Bill To</a:t>
            </a:r>
          </a:p>
        </p:txBody>
      </p:sp>
      <p:sp>
        <p:nvSpPr>
          <p:cNvPr id="11" name="Rectangle: Rounded Corners 10">
            <a:extLst>
              <a:ext uri="{FF2B5EF4-FFF2-40B4-BE49-F238E27FC236}">
                <a16:creationId xmlns:a16="http://schemas.microsoft.com/office/drawing/2014/main" id="{67CE367C-2972-4FA8-874C-30D24E8F4CCA}"/>
              </a:ext>
            </a:extLst>
          </p:cNvPr>
          <p:cNvSpPr/>
          <p:nvPr/>
        </p:nvSpPr>
        <p:spPr>
          <a:xfrm>
            <a:off x="3299362" y="3956867"/>
            <a:ext cx="1350499" cy="694006"/>
          </a:xfrm>
          <a:prstGeom prst="roundRect">
            <a:avLst/>
          </a:prstGeom>
          <a:solidFill>
            <a:srgbClr val="FFCC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rgbClr val="FF0000"/>
                </a:solidFill>
              </a:rPr>
              <a:t>Ship To</a:t>
            </a:r>
          </a:p>
        </p:txBody>
      </p:sp>
      <p:sp>
        <p:nvSpPr>
          <p:cNvPr id="13" name="TextBox 12">
            <a:extLst>
              <a:ext uri="{FF2B5EF4-FFF2-40B4-BE49-F238E27FC236}">
                <a16:creationId xmlns:a16="http://schemas.microsoft.com/office/drawing/2014/main" id="{A27AB336-FA41-4248-8D9D-8A4914E0CBD3}"/>
              </a:ext>
            </a:extLst>
          </p:cNvPr>
          <p:cNvSpPr txBox="1"/>
          <p:nvPr/>
        </p:nvSpPr>
        <p:spPr>
          <a:xfrm>
            <a:off x="3488788" y="112542"/>
            <a:ext cx="5134707" cy="369332"/>
          </a:xfrm>
          <a:prstGeom prst="rect">
            <a:avLst/>
          </a:prstGeom>
          <a:noFill/>
        </p:spPr>
        <p:txBody>
          <a:bodyPr wrap="square" rtlCol="0">
            <a:spAutoFit/>
          </a:bodyPr>
          <a:lstStyle/>
          <a:p>
            <a:pPr algn="ctr"/>
            <a:r>
              <a:rPr lang="en-IN" b="1" dirty="0"/>
              <a:t>BILL TO SHIP TO MODEL</a:t>
            </a:r>
          </a:p>
        </p:txBody>
      </p:sp>
      <p:sp>
        <p:nvSpPr>
          <p:cNvPr id="12" name="TextBox 3"/>
          <p:cNvSpPr txBox="1"/>
          <p:nvPr/>
        </p:nvSpPr>
        <p:spPr>
          <a:xfrm>
            <a:off x="0" y="5679366"/>
            <a:ext cx="3273286" cy="33855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600" dirty="0">
                <a:solidFill>
                  <a:schemeClr val="accent1">
                    <a:lumMod val="75000"/>
                  </a:schemeClr>
                </a:solidFill>
              </a:rPr>
              <a:t>CA Varsha Lund</a:t>
            </a:r>
          </a:p>
        </p:txBody>
      </p:sp>
    </p:spTree>
    <p:extLst>
      <p:ext uri="{BB962C8B-B14F-4D97-AF65-F5344CB8AC3E}">
        <p14:creationId xmlns:p14="http://schemas.microsoft.com/office/powerpoint/2010/main" val="1541747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ppt_x"/>
                                          </p:val>
                                        </p:tav>
                                        <p:tav tm="100000">
                                          <p:val>
                                            <p:strVal val="#ppt_x"/>
                                          </p:val>
                                        </p:tav>
                                      </p:tavLst>
                                    </p:anim>
                                    <p:anim calcmode="lin" valueType="num">
                                      <p:cBhvr additive="base">
                                        <p:cTn id="16" dur="500" fill="hold"/>
                                        <p:tgtEl>
                                          <p:spTgt spid="4"/>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additive="base">
                                        <p:cTn id="29" dur="500" fill="hold"/>
                                        <p:tgtEl>
                                          <p:spTgt spid="9"/>
                                        </p:tgtEl>
                                        <p:attrNameLst>
                                          <p:attrName>ppt_x</p:attrName>
                                        </p:attrNameLst>
                                      </p:cBhvr>
                                      <p:tavLst>
                                        <p:tav tm="0">
                                          <p:val>
                                            <p:strVal val="#ppt_x"/>
                                          </p:val>
                                        </p:tav>
                                        <p:tav tm="100000">
                                          <p:val>
                                            <p:strVal val="#ppt_x"/>
                                          </p:val>
                                        </p:tav>
                                      </p:tavLst>
                                    </p:anim>
                                    <p:anim calcmode="lin" valueType="num">
                                      <p:cBhvr additive="base">
                                        <p:cTn id="3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additive="base">
                                        <p:cTn id="35" dur="500" fill="hold"/>
                                        <p:tgtEl>
                                          <p:spTgt spid="8"/>
                                        </p:tgtEl>
                                        <p:attrNameLst>
                                          <p:attrName>ppt_x</p:attrName>
                                        </p:attrNameLst>
                                      </p:cBhvr>
                                      <p:tavLst>
                                        <p:tav tm="0">
                                          <p:val>
                                            <p:strVal val="#ppt_x"/>
                                          </p:val>
                                        </p:tav>
                                        <p:tav tm="100000">
                                          <p:val>
                                            <p:strVal val="#ppt_x"/>
                                          </p:val>
                                        </p:tav>
                                      </p:tavLst>
                                    </p:anim>
                                    <p:anim calcmode="lin" valueType="num">
                                      <p:cBhvr additive="base">
                                        <p:cTn id="3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fade">
                                      <p:cBhvr>
                                        <p:cTn id="41" dur="1000"/>
                                        <p:tgtEl>
                                          <p:spTgt spid="10"/>
                                        </p:tgtEl>
                                      </p:cBhvr>
                                    </p:animEffect>
                                    <p:anim calcmode="lin" valueType="num">
                                      <p:cBhvr>
                                        <p:cTn id="42" dur="1000" fill="hold"/>
                                        <p:tgtEl>
                                          <p:spTgt spid="10"/>
                                        </p:tgtEl>
                                        <p:attrNameLst>
                                          <p:attrName>ppt_x</p:attrName>
                                        </p:attrNameLst>
                                      </p:cBhvr>
                                      <p:tavLst>
                                        <p:tav tm="0">
                                          <p:val>
                                            <p:strVal val="#ppt_x"/>
                                          </p:val>
                                        </p:tav>
                                        <p:tav tm="100000">
                                          <p:val>
                                            <p:strVal val="#ppt_x"/>
                                          </p:val>
                                        </p:tav>
                                      </p:tavLst>
                                    </p:anim>
                                    <p:anim calcmode="lin" valueType="num">
                                      <p:cBhvr>
                                        <p:cTn id="43" dur="1000" fill="hold"/>
                                        <p:tgtEl>
                                          <p:spTgt spid="10"/>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11"/>
                                        </p:tgtEl>
                                        <p:attrNameLst>
                                          <p:attrName>style.visibility</p:attrName>
                                        </p:attrNameLst>
                                      </p:cBhvr>
                                      <p:to>
                                        <p:strVal val="visible"/>
                                      </p:to>
                                    </p:set>
                                    <p:animEffect transition="in" filter="fade">
                                      <p:cBhvr>
                                        <p:cTn id="46" dur="1000"/>
                                        <p:tgtEl>
                                          <p:spTgt spid="11"/>
                                        </p:tgtEl>
                                      </p:cBhvr>
                                    </p:animEffect>
                                    <p:anim calcmode="lin" valueType="num">
                                      <p:cBhvr>
                                        <p:cTn id="47" dur="1000" fill="hold"/>
                                        <p:tgtEl>
                                          <p:spTgt spid="11"/>
                                        </p:tgtEl>
                                        <p:attrNameLst>
                                          <p:attrName>ppt_x</p:attrName>
                                        </p:attrNameLst>
                                      </p:cBhvr>
                                      <p:tavLst>
                                        <p:tav tm="0">
                                          <p:val>
                                            <p:strVal val="#ppt_x"/>
                                          </p:val>
                                        </p:tav>
                                        <p:tav tm="100000">
                                          <p:val>
                                            <p:strVal val="#ppt_x"/>
                                          </p:val>
                                        </p:tav>
                                      </p:tavLst>
                                    </p:anim>
                                    <p:anim calcmode="lin" valueType="num">
                                      <p:cBhvr>
                                        <p:cTn id="48"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7" grpId="0" animBg="1"/>
      <p:bldP spid="8" grpId="0" animBg="1"/>
      <p:bldP spid="9" grpId="0" animBg="1"/>
      <p:bldP spid="10" grpId="0" animBg="1"/>
      <p:bldP spid="11" grpId="0" animBg="1"/>
    </p:bld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118</TotalTime>
  <Words>997</Words>
  <Application>Microsoft Office PowerPoint</Application>
  <PresentationFormat>Widescreen</PresentationFormat>
  <Paragraphs>118</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Gill Sans MT</vt:lpstr>
      <vt:lpstr>Gallery</vt:lpstr>
      <vt:lpstr>Place of supply</vt:lpstr>
      <vt:lpstr>PowerPoint Presentation</vt:lpstr>
      <vt:lpstr>Place of supply of goods</vt:lpstr>
      <vt:lpstr>Where Supply Involves Movement of Goods </vt:lpstr>
      <vt:lpstr>Where Supply does not Involve Movement of Goods </vt:lpstr>
      <vt:lpstr>Supply Involving assembly / installation  at site </vt:lpstr>
      <vt:lpstr>GOODS SUPPLIED ON BOARD A CONVEYANCE </vt:lpstr>
      <vt:lpstr>GOODS delivered by supplier to recipient on direction of a third person  (bill to – ship to- model)</vt:lpstr>
      <vt:lpstr>PowerPoint Presentation</vt:lpstr>
      <vt:lpstr>GOODS delivered by supplier to recipient on direction of a third person  (bill to – ship to- model)</vt:lpstr>
      <vt:lpstr>PowerPoint Presentation</vt:lpstr>
      <vt:lpstr>GOODS delivered by supplier to recipient on direction of a third person  (bill to – ship to- model)</vt:lpstr>
      <vt:lpstr>GOODS delivered by supplier to recipient on direction of a third person  (bill to – ship to- model)</vt:lpstr>
      <vt:lpstr>Summary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of supply</dc:title>
  <dc:creator>Varsha Lund</dc:creator>
  <cp:lastModifiedBy>Varsha</cp:lastModifiedBy>
  <cp:revision>16</cp:revision>
  <dcterms:created xsi:type="dcterms:W3CDTF">2020-04-18T04:58:09Z</dcterms:created>
  <dcterms:modified xsi:type="dcterms:W3CDTF">2020-06-13T15:50:54Z</dcterms:modified>
</cp:coreProperties>
</file>